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128"/>
  </p:notesMasterIdLst>
  <p:handoutMasterIdLst>
    <p:handoutMasterId r:id="rId129"/>
  </p:handoutMasterIdLst>
  <p:sldIdLst>
    <p:sldId id="325" r:id="rId3"/>
    <p:sldId id="264" r:id="rId4"/>
    <p:sldId id="348" r:id="rId5"/>
    <p:sldId id="398" r:id="rId6"/>
    <p:sldId id="328" r:id="rId7"/>
    <p:sldId id="327" r:id="rId8"/>
    <p:sldId id="397" r:id="rId9"/>
    <p:sldId id="309" r:id="rId10"/>
    <p:sldId id="400" r:id="rId11"/>
    <p:sldId id="401" r:id="rId12"/>
    <p:sldId id="511" r:id="rId13"/>
    <p:sldId id="512" r:id="rId14"/>
    <p:sldId id="513" r:id="rId15"/>
    <p:sldId id="514" r:id="rId16"/>
    <p:sldId id="515" r:id="rId17"/>
    <p:sldId id="516" r:id="rId18"/>
    <p:sldId id="402" r:id="rId19"/>
    <p:sldId id="517" r:id="rId20"/>
    <p:sldId id="518" r:id="rId21"/>
    <p:sldId id="519" r:id="rId22"/>
    <p:sldId id="520" r:id="rId23"/>
    <p:sldId id="521" r:id="rId24"/>
    <p:sldId id="522" r:id="rId25"/>
    <p:sldId id="525" r:id="rId26"/>
    <p:sldId id="526" r:id="rId27"/>
    <p:sldId id="527" r:id="rId28"/>
    <p:sldId id="528" r:id="rId29"/>
    <p:sldId id="403" r:id="rId30"/>
    <p:sldId id="529" r:id="rId31"/>
    <p:sldId id="530" r:id="rId32"/>
    <p:sldId id="531" r:id="rId33"/>
    <p:sldId id="532" r:id="rId34"/>
    <p:sldId id="533" r:id="rId35"/>
    <p:sldId id="404" r:id="rId36"/>
    <p:sldId id="534" r:id="rId37"/>
    <p:sldId id="535" r:id="rId38"/>
    <p:sldId id="536" r:id="rId39"/>
    <p:sldId id="537" r:id="rId40"/>
    <p:sldId id="538" r:id="rId41"/>
    <p:sldId id="539" r:id="rId42"/>
    <p:sldId id="540" r:id="rId43"/>
    <p:sldId id="541" r:id="rId44"/>
    <p:sldId id="542" r:id="rId45"/>
    <p:sldId id="543" r:id="rId46"/>
    <p:sldId id="544" r:id="rId47"/>
    <p:sldId id="545" r:id="rId48"/>
    <p:sldId id="546" r:id="rId49"/>
    <p:sldId id="547" r:id="rId50"/>
    <p:sldId id="548" r:id="rId51"/>
    <p:sldId id="406" r:id="rId52"/>
    <p:sldId id="549" r:id="rId53"/>
    <p:sldId id="550" r:id="rId54"/>
    <p:sldId id="551" r:id="rId55"/>
    <p:sldId id="552" r:id="rId56"/>
    <p:sldId id="553" r:id="rId57"/>
    <p:sldId id="554" r:id="rId58"/>
    <p:sldId id="555" r:id="rId59"/>
    <p:sldId id="407" r:id="rId60"/>
    <p:sldId id="408" r:id="rId61"/>
    <p:sldId id="556" r:id="rId62"/>
    <p:sldId id="409" r:id="rId63"/>
    <p:sldId id="557" r:id="rId64"/>
    <p:sldId id="558" r:id="rId65"/>
    <p:sldId id="559" r:id="rId66"/>
    <p:sldId id="560" r:id="rId67"/>
    <p:sldId id="410" r:id="rId68"/>
    <p:sldId id="411" r:id="rId69"/>
    <p:sldId id="561" r:id="rId70"/>
    <p:sldId id="562" r:id="rId71"/>
    <p:sldId id="563" r:id="rId72"/>
    <p:sldId id="564" r:id="rId73"/>
    <p:sldId id="565" r:id="rId74"/>
    <p:sldId id="567" r:id="rId75"/>
    <p:sldId id="568" r:id="rId76"/>
    <p:sldId id="566" r:id="rId77"/>
    <p:sldId id="569" r:id="rId78"/>
    <p:sldId id="570" r:id="rId79"/>
    <p:sldId id="571" r:id="rId80"/>
    <p:sldId id="573" r:id="rId81"/>
    <p:sldId id="572" r:id="rId82"/>
    <p:sldId id="574" r:id="rId83"/>
    <p:sldId id="575" r:id="rId84"/>
    <p:sldId id="412" r:id="rId85"/>
    <p:sldId id="413" r:id="rId86"/>
    <p:sldId id="414" r:id="rId87"/>
    <p:sldId id="576" r:id="rId88"/>
    <p:sldId id="577" r:id="rId89"/>
    <p:sldId id="578" r:id="rId90"/>
    <p:sldId id="579" r:id="rId91"/>
    <p:sldId id="415" r:id="rId92"/>
    <p:sldId id="580" r:id="rId93"/>
    <p:sldId id="581" r:id="rId94"/>
    <p:sldId id="582" r:id="rId95"/>
    <p:sldId id="583" r:id="rId96"/>
    <p:sldId id="416" r:id="rId97"/>
    <p:sldId id="584" r:id="rId98"/>
    <p:sldId id="585" r:id="rId99"/>
    <p:sldId id="417" r:id="rId100"/>
    <p:sldId id="586" r:id="rId101"/>
    <p:sldId id="418" r:id="rId102"/>
    <p:sldId id="587" r:id="rId103"/>
    <p:sldId id="588" r:id="rId104"/>
    <p:sldId id="589" r:id="rId105"/>
    <p:sldId id="590" r:id="rId106"/>
    <p:sldId id="591" r:id="rId107"/>
    <p:sldId id="593" r:id="rId108"/>
    <p:sldId id="592" r:id="rId109"/>
    <p:sldId id="419" r:id="rId110"/>
    <p:sldId id="594" r:id="rId111"/>
    <p:sldId id="595" r:id="rId112"/>
    <p:sldId id="596" r:id="rId113"/>
    <p:sldId id="597" r:id="rId114"/>
    <p:sldId id="598" r:id="rId115"/>
    <p:sldId id="599" r:id="rId116"/>
    <p:sldId id="600" r:id="rId117"/>
    <p:sldId id="601" r:id="rId118"/>
    <p:sldId id="602" r:id="rId119"/>
    <p:sldId id="603" r:id="rId120"/>
    <p:sldId id="604" r:id="rId121"/>
    <p:sldId id="605" r:id="rId122"/>
    <p:sldId id="606" r:id="rId123"/>
    <p:sldId id="505" r:id="rId124"/>
    <p:sldId id="507" r:id="rId125"/>
    <p:sldId id="508" r:id="rId126"/>
    <p:sldId id="510" r:id="rId127"/>
  </p:sldIdLst>
  <p:sldSz cx="12190413" cy="6859588"/>
  <p:notesSz cx="6858000" cy="9144000"/>
  <p:custDataLst>
    <p:tags r:id="rId130"/>
  </p:custDataLst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256">
          <p15:clr>
            <a:srgbClr val="A4A3A4"/>
          </p15:clr>
        </p15:guide>
        <p15:guide id="3" pos="65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晓娟" initials="W用" lastIdx="1" clrIdx="0">
    <p:extLst>
      <p:ext uri="{19B8F6BF-5375-455C-9EA6-DF929625EA0E}">
        <p15:presenceInfo xmlns:p15="http://schemas.microsoft.com/office/powerpoint/2012/main" userId="18339b50b06c86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69B2"/>
    <a:srgbClr val="79ABAA"/>
    <a:srgbClr val="C5E7E6"/>
    <a:srgbClr val="D8ECEB"/>
    <a:srgbClr val="C47B7D"/>
    <a:srgbClr val="F7D9D9"/>
    <a:srgbClr val="7DA97B"/>
    <a:srgbClr val="D9ECD9"/>
    <a:srgbClr val="595959"/>
    <a:srgbClr val="007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5" autoAdjust="0"/>
    <p:restoredTop sz="95894" autoAdjust="0"/>
  </p:normalViewPr>
  <p:slideViewPr>
    <p:cSldViewPr>
      <p:cViewPr varScale="1">
        <p:scale>
          <a:sx n="68" d="100"/>
          <a:sy n="68" d="100"/>
        </p:scale>
        <p:origin x="740" y="48"/>
      </p:cViewPr>
      <p:guideLst>
        <p:guide orient="horz" pos="2150"/>
        <p:guide pos="256"/>
        <p:guide pos="65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6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tags" Target="tags/tag1.xml"/><Relationship Id="rId135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72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134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2448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12475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28945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23727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08181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86226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03217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2871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08266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321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808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94776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72172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38072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71865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135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45285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788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19632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22007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21111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623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55389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72232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60203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16161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01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1265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902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950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32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702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212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861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761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27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120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785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36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263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504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59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733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152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201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19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316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537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484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5900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3121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66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1965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6551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5425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898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260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2565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5842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100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1885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750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6689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12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2393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2949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487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622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7888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6152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3520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8321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9941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8228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0619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0123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023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3535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5771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8767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6717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5356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5072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4050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8753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6364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41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0087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7881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7003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8773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167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04273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9669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868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1628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2192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356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8605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85701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1053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45400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2120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2670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679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35275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93465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832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85176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0480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55839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09586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9657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50255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6722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55378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3179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44601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57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777" y="2309308"/>
            <a:ext cx="10850541" cy="899333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820" y="3566185"/>
            <a:ext cx="10850454" cy="801518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304" y="834057"/>
            <a:ext cx="10463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431315" y="390618"/>
            <a:ext cx="520428" cy="274702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0" y="6794447"/>
            <a:ext cx="10631710" cy="84639"/>
          </a:xfrm>
          <a:prstGeom prst="rect">
            <a:avLst/>
          </a:prstGeom>
          <a:solidFill>
            <a:srgbClr val="136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10703717" y="6794446"/>
            <a:ext cx="1486695" cy="846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00" b="1"/>
            </a:lvl4pPr>
            <a:lvl5pPr marL="2438400" indent="0">
              <a:buNone/>
              <a:defRPr sz="2100" b="1"/>
            </a:lvl5pPr>
            <a:lvl6pPr marL="3048000" indent="0">
              <a:buNone/>
              <a:defRPr sz="2100" b="1"/>
            </a:lvl6pPr>
            <a:lvl7pPr marL="3657600" indent="0">
              <a:buNone/>
              <a:defRPr sz="2100" b="1"/>
            </a:lvl7pPr>
            <a:lvl8pPr marL="4267200" indent="0">
              <a:buNone/>
              <a:defRPr sz="2100" b="1"/>
            </a:lvl8pPr>
            <a:lvl9pPr marL="487680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2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00" b="1"/>
            </a:lvl4pPr>
            <a:lvl5pPr marL="2438400" indent="0">
              <a:buNone/>
              <a:defRPr sz="2100" b="1"/>
            </a:lvl5pPr>
            <a:lvl6pPr marL="3048000" indent="0">
              <a:buNone/>
              <a:defRPr sz="2100" b="1"/>
            </a:lvl6pPr>
            <a:lvl7pPr marL="3657600" indent="0">
              <a:buNone/>
              <a:defRPr sz="2100" b="1"/>
            </a:lvl7pPr>
            <a:lvl8pPr marL="4267200" indent="0">
              <a:buNone/>
              <a:defRPr sz="2100" b="1"/>
            </a:lvl8pPr>
            <a:lvl9pPr marL="487680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2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 userDrawn="1"/>
        </p:nvSpPr>
        <p:spPr>
          <a:xfrm flipH="1" flipV="1">
            <a:off x="-767029" y="-29126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1413539" y="0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85438" y="4298493"/>
            <a:ext cx="5426766" cy="2559507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>
            <a:off x="7741543" y="3609725"/>
            <a:ext cx="6887119" cy="3248275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 userDrawn="1"/>
        </p:nvGrpSpPr>
        <p:grpSpPr>
          <a:xfrm>
            <a:off x="2308773" y="3693670"/>
            <a:ext cx="7551038" cy="105497"/>
            <a:chOff x="2101845" y="3387257"/>
            <a:chExt cx="7551038" cy="105497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 userDrawn="1"/>
        </p:nvSpPr>
        <p:spPr>
          <a:xfrm>
            <a:off x="9998623" y="3693670"/>
            <a:ext cx="105497" cy="10549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984634" y="1413103"/>
            <a:ext cx="10198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10607120" y="654595"/>
            <a:ext cx="575989" cy="577246"/>
            <a:chOff x="6084168" y="1274820"/>
            <a:chExt cx="432048" cy="432834"/>
          </a:xfrm>
        </p:grpSpPr>
        <p:sp>
          <p:nvSpPr>
            <p:cNvPr id="10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rgbClr val="1369B2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8879153" y="655120"/>
            <a:ext cx="575989" cy="576197"/>
            <a:chOff x="4788024" y="1275213"/>
            <a:chExt cx="432048" cy="432048"/>
          </a:xfrm>
        </p:grpSpPr>
        <p:sp>
          <p:nvSpPr>
            <p:cNvPr id="13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9743137" y="654595"/>
            <a:ext cx="577036" cy="577246"/>
            <a:chOff x="5436096" y="1274820"/>
            <a:chExt cx="432833" cy="432834"/>
          </a:xfrm>
        </p:grpSpPr>
        <p:sp>
          <p:nvSpPr>
            <p:cNvPr id="16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7151187" y="654595"/>
            <a:ext cx="577036" cy="577246"/>
            <a:chOff x="3491880" y="1274820"/>
            <a:chExt cx="432833" cy="432834"/>
          </a:xfrm>
        </p:grpSpPr>
        <p:sp>
          <p:nvSpPr>
            <p:cNvPr id="19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rgbClr val="136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8015170" y="654595"/>
            <a:ext cx="577036" cy="577246"/>
            <a:chOff x="4139952" y="1274820"/>
            <a:chExt cx="432833" cy="432834"/>
          </a:xfrm>
        </p:grpSpPr>
        <p:sp>
          <p:nvSpPr>
            <p:cNvPr id="22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777" y="581333"/>
            <a:ext cx="10850541" cy="64812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820" y="1508404"/>
            <a:ext cx="10850454" cy="475004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0" name="等腰三角形 39"/>
          <p:cNvSpPr/>
          <p:nvPr userDrawn="1"/>
        </p:nvSpPr>
        <p:spPr>
          <a:xfrm>
            <a:off x="7741543" y="3609725"/>
            <a:ext cx="6887119" cy="3248275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H="1" flipV="1">
            <a:off x="-766394" y="-28491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1414174" y="635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>
            <a:off x="6086073" y="4299128"/>
            <a:ext cx="5426766" cy="2559507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 userDrawn="1"/>
        </p:nvGrpSpPr>
        <p:grpSpPr>
          <a:xfrm>
            <a:off x="2308773" y="3437345"/>
            <a:ext cx="7551038" cy="105497"/>
            <a:chOff x="2101845" y="3387257"/>
            <a:chExt cx="7551038" cy="105497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/>
          <p:cNvSpPr/>
          <p:nvPr userDrawn="1"/>
        </p:nvSpPr>
        <p:spPr>
          <a:xfrm>
            <a:off x="10011958" y="3437345"/>
            <a:ext cx="105497" cy="10549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9974" y="727845"/>
            <a:ext cx="3931306" cy="1115266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7617" y="727845"/>
            <a:ext cx="6171235" cy="5404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39974" y="2240060"/>
            <a:ext cx="3931306" cy="3892636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765" indent="0">
              <a:buNone/>
              <a:defRPr sz="1000"/>
            </a:lvl8pPr>
            <a:lvl9pPr marL="3656965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820" y="5606183"/>
            <a:ext cx="10850454" cy="558268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820" y="641469"/>
            <a:ext cx="10850454" cy="4556969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4539" cy="686943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22" y="565255"/>
            <a:ext cx="5399196" cy="57287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6787" y="565255"/>
            <a:ext cx="5399196" cy="57287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777" y="623706"/>
            <a:ext cx="10850541" cy="899333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/>
        </p:nvGrpSpPr>
        <p:grpSpPr>
          <a:xfrm>
            <a:off x="0" y="2202951"/>
            <a:ext cx="12190413" cy="242026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136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19911" y="284178"/>
              <a:ext cx="650908" cy="55357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endParaRPr lang="zh-CN" altLang="en-US" sz="107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7919172" y="1700153"/>
            <a:ext cx="575989" cy="577246"/>
            <a:chOff x="6084168" y="1274820"/>
            <a:chExt cx="432048" cy="432834"/>
          </a:xfrm>
        </p:grpSpPr>
        <p:sp>
          <p:nvSpPr>
            <p:cNvPr id="14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rgbClr val="1369B2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6191205" y="1700678"/>
            <a:ext cx="575989" cy="576197"/>
            <a:chOff x="4788024" y="1275213"/>
            <a:chExt cx="432048" cy="432048"/>
          </a:xfrm>
        </p:grpSpPr>
        <p:sp>
          <p:nvSpPr>
            <p:cNvPr id="17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7055189" y="1700153"/>
            <a:ext cx="577036" cy="577246"/>
            <a:chOff x="5436096" y="1274820"/>
            <a:chExt cx="432833" cy="432834"/>
          </a:xfrm>
        </p:grpSpPr>
        <p:sp>
          <p:nvSpPr>
            <p:cNvPr id="25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4463238" y="1700153"/>
            <a:ext cx="577036" cy="577246"/>
            <a:chOff x="3491880" y="1274820"/>
            <a:chExt cx="432833" cy="432834"/>
          </a:xfrm>
        </p:grpSpPr>
        <p:sp>
          <p:nvSpPr>
            <p:cNvPr id="11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rgbClr val="136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5327222" y="1700153"/>
            <a:ext cx="577036" cy="577246"/>
            <a:chOff x="4139952" y="1274820"/>
            <a:chExt cx="432833" cy="432834"/>
          </a:xfrm>
        </p:grpSpPr>
        <p:sp>
          <p:nvSpPr>
            <p:cNvPr id="24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605" y="6351009"/>
            <a:ext cx="2699578" cy="31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5357" y="6351009"/>
            <a:ext cx="3959381" cy="31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254" y="6351009"/>
            <a:ext cx="2699578" cy="31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69777" y="581333"/>
            <a:ext cx="10850541" cy="64812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69820" y="1508404"/>
            <a:ext cx="10850454" cy="475004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6765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18"/>
          <p:cNvSpPr txBox="1"/>
          <p:nvPr/>
        </p:nvSpPr>
        <p:spPr>
          <a:xfrm>
            <a:off x="1414686" y="2709714"/>
            <a:ext cx="9577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1369B2"/>
                </a:solidFill>
                <a:latin typeface="微软雅黑" charset="0"/>
                <a:ea typeface="微软雅黑" charset="0"/>
                <a:cs typeface="+mn-ea"/>
                <a:sym typeface="思源黑体 CN Medium" panose="020B0600000000000000" pitchFamily="34" charset="-122"/>
              </a:rPr>
              <a:t>第</a:t>
            </a:r>
            <a:r>
              <a:rPr lang="en-US" altLang="zh-CN" sz="4800" dirty="0">
                <a:solidFill>
                  <a:srgbClr val="1369B2"/>
                </a:solidFill>
                <a:latin typeface="微软雅黑" charset="0"/>
                <a:ea typeface="微软雅黑" charset="0"/>
                <a:cs typeface="+mn-ea"/>
                <a:sym typeface="思源黑体 CN Medium" panose="020B0600000000000000" pitchFamily="34" charset="-122"/>
              </a:rPr>
              <a:t>10</a:t>
            </a:r>
            <a:r>
              <a:rPr lang="zh-CN" altLang="en-US" sz="4800" dirty="0">
                <a:solidFill>
                  <a:srgbClr val="1369B2"/>
                </a:solidFill>
                <a:latin typeface="微软雅黑" charset="0"/>
                <a:ea typeface="微软雅黑" charset="0"/>
                <a:cs typeface="+mn-ea"/>
                <a:sym typeface="思源黑体 CN Medium" panose="020B0600000000000000" pitchFamily="34" charset="-122"/>
              </a:rPr>
              <a:t>章 </a:t>
            </a:r>
            <a:r>
              <a:rPr lang="zh-CN" altLang="zh-CN" sz="4800" dirty="0">
                <a:solidFill>
                  <a:srgbClr val="1369B2"/>
                </a:solidFill>
                <a:latin typeface="微软雅黑" charset="0"/>
                <a:ea typeface="微软雅黑" charset="0"/>
                <a:cs typeface="+mn-ea"/>
              </a:rPr>
              <a:t>数据分析库</a:t>
            </a:r>
            <a:r>
              <a:rPr lang="en-US" altLang="zh-CN" sz="4800" dirty="0">
                <a:solidFill>
                  <a:srgbClr val="1369B2"/>
                </a:solidFill>
                <a:latin typeface="微软雅黑" charset="0"/>
                <a:ea typeface="微软雅黑" charset="0"/>
                <a:cs typeface="+mn-ea"/>
              </a:rPr>
              <a:t>pandas</a:t>
            </a:r>
            <a:r>
              <a:rPr lang="zh-CN" altLang="zh-CN" sz="4800" dirty="0">
                <a:solidFill>
                  <a:srgbClr val="1369B2"/>
                </a:solidFill>
                <a:latin typeface="微软雅黑" charset="0"/>
                <a:ea typeface="微软雅黑" charset="0"/>
                <a:cs typeface="+mn-ea"/>
              </a:rPr>
              <a:t>基础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Series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01057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B67392-3B14-8F0D-0FBB-9AD67337A2A8}"/>
              </a:ext>
            </a:extLst>
          </p:cNvPr>
          <p:cNvSpPr txBox="1"/>
          <p:nvPr/>
        </p:nvSpPr>
        <p:spPr>
          <a:xfrm>
            <a:off x="1276318" y="2997746"/>
            <a:ext cx="48908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>
              <a:lnSpc>
                <a:spcPct val="150000"/>
              </a:lnSpc>
              <a:defRPr sz="18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pPr indent="0"/>
            <a:r>
              <a:rPr lang="en-US" altLang="zh-CN" sz="2000" dirty="0">
                <a:solidFill>
                  <a:srgbClr val="1369B2"/>
                </a:solidFill>
              </a:rPr>
              <a:t>Series</a:t>
            </a:r>
            <a:r>
              <a:rPr lang="zh-CN" altLang="zh-CN" sz="2000" dirty="0"/>
              <a:t>是类似于一维数组的数据结构，主要</a:t>
            </a:r>
            <a:r>
              <a:rPr lang="zh-CN" altLang="zh-CN" sz="2000" dirty="0">
                <a:solidFill>
                  <a:srgbClr val="1369B2"/>
                </a:solidFill>
              </a:rPr>
              <a:t>由一组数据和与之相关的索引两部分组成</a:t>
            </a:r>
            <a:r>
              <a:rPr lang="zh-CN" altLang="zh-CN" sz="2000" dirty="0"/>
              <a:t>，其中数据可以是任意类型的，比如整数、字符串、浮点数、</a:t>
            </a:r>
            <a:r>
              <a:rPr lang="en-US" altLang="zh-CN" sz="2000" dirty="0"/>
              <a:t>Python</a:t>
            </a:r>
            <a:r>
              <a:rPr lang="zh-CN" altLang="zh-CN" sz="2000" dirty="0"/>
              <a:t>对象等</a:t>
            </a:r>
            <a:r>
              <a:rPr lang="zh-CN" altLang="en-US" sz="2000" dirty="0"/>
              <a:t>。</a:t>
            </a:r>
            <a:endParaRPr lang="zh-CN" altLang="zh-CN" sz="2000" dirty="0"/>
          </a:p>
        </p:txBody>
      </p:sp>
      <p:pic>
        <p:nvPicPr>
          <p:cNvPr id="17" name="图片 16"/>
          <p:cNvPicPr/>
          <p:nvPr/>
        </p:nvPicPr>
        <p:blipFill>
          <a:blip r:embed="rId3"/>
          <a:stretch>
            <a:fillRect/>
          </a:stretch>
        </p:blipFill>
        <p:spPr>
          <a:xfrm>
            <a:off x="6959302" y="1773610"/>
            <a:ext cx="4320480" cy="357605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283338" y="5256439"/>
            <a:ext cx="3672408" cy="979391"/>
            <a:chOff x="5447134" y="5446018"/>
            <a:chExt cx="3672408" cy="979391"/>
          </a:xfrm>
        </p:grpSpPr>
        <p:sp>
          <p:nvSpPr>
            <p:cNvPr id="18" name="矩形标注 17">
              <a:extLst>
                <a:ext uri="{FF2B5EF4-FFF2-40B4-BE49-F238E27FC236}">
                  <a16:creationId xmlns:a16="http://schemas.microsoft.com/office/drawing/2014/main" id="{2DD36134-4B9C-75E2-A84F-506C84C246CB}"/>
                </a:ext>
              </a:extLst>
            </p:cNvPr>
            <p:cNvSpPr/>
            <p:nvPr/>
          </p:nvSpPr>
          <p:spPr>
            <a:xfrm>
              <a:off x="5447134" y="5446018"/>
              <a:ext cx="3672408" cy="979391"/>
            </a:xfrm>
            <a:prstGeom prst="wedgeRectCallout">
              <a:avLst>
                <a:gd name="adj1" fmla="val -20751"/>
                <a:gd name="adj2" fmla="val -7213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C2B2685-DAA3-969A-369C-E6BBAFDE9C01}"/>
                </a:ext>
              </a:extLst>
            </p:cNvPr>
            <p:cNvSpPr txBox="1"/>
            <p:nvPr/>
          </p:nvSpPr>
          <p:spPr>
            <a:xfrm>
              <a:off x="5670339" y="5520214"/>
              <a:ext cx="3225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默认</a:t>
              </a: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是系统自动生成的位置索引，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还</a:t>
              </a: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可以是用户自定义的标签索引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63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创建分层索引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10" name="原创设计师QQ598969553          _3"/>
          <p:cNvSpPr/>
          <p:nvPr/>
        </p:nvSpPr>
        <p:spPr>
          <a:xfrm>
            <a:off x="1019175" y="2464940"/>
            <a:ext cx="4590731" cy="2693046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原创设计师QQ598969553          _4"/>
          <p:cNvSpPr/>
          <p:nvPr/>
        </p:nvSpPr>
        <p:spPr>
          <a:xfrm>
            <a:off x="1459786" y="3501802"/>
            <a:ext cx="384333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</a:t>
            </a:r>
            <a:r>
              <a:rPr lang="zh-CN" altLang="en-US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分层索引的创建方式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，能够通过多种方式创建分层索引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2" name="原创设计师QQ598969553          _7"/>
          <p:cNvSpPr txBox="1"/>
          <p:nvPr/>
        </p:nvSpPr>
        <p:spPr>
          <a:xfrm>
            <a:off x="1019176" y="2844918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393583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013" y="1980473"/>
            <a:ext cx="2915057" cy="3153215"/>
          </a:xfrm>
          <a:prstGeom prst="rect">
            <a:avLst/>
          </a:prstGeom>
        </p:spPr>
      </p:pic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创建分层索引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7"/>
            <a:ext cx="2154592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分层索引</a:t>
            </a:r>
          </a:p>
        </p:txBody>
      </p:sp>
      <p:sp>
        <p:nvSpPr>
          <p:cNvPr id="4" name="矩形 3"/>
          <p:cNvSpPr/>
          <p:nvPr/>
        </p:nvSpPr>
        <p:spPr>
          <a:xfrm>
            <a:off x="1474924" y="3074561"/>
            <a:ext cx="45194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分层索引可以理解为单层索引的延伸，即在一个轴方向上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具有两层或两层以上的索引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。</a:t>
            </a:r>
          </a:p>
        </p:txBody>
      </p:sp>
      <p:sp>
        <p:nvSpPr>
          <p:cNvPr id="6" name="矩形标注 5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7103318" y="5156381"/>
            <a:ext cx="1440160" cy="598602"/>
          </a:xfrm>
          <a:prstGeom prst="wedgeRectCallout">
            <a:avLst>
              <a:gd name="adj1" fmla="val 21512"/>
              <a:gd name="adj2" fmla="val -7766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7247334" y="5201766"/>
            <a:ext cx="11521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外层索引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</a:endParaRPr>
          </a:p>
        </p:txBody>
      </p:sp>
      <p:sp>
        <p:nvSpPr>
          <p:cNvPr id="8" name="矩形标注 7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8975526" y="5156381"/>
            <a:ext cx="1440160" cy="598602"/>
          </a:xfrm>
          <a:prstGeom prst="wedgeRectCallout">
            <a:avLst>
              <a:gd name="adj1" fmla="val -21478"/>
              <a:gd name="adj2" fmla="val -7606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9119542" y="5201766"/>
            <a:ext cx="11521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内</a:t>
            </a:r>
            <a:r>
              <a:rPr lang="zh-CN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层索引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851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创建分层索引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7"/>
            <a:ext cx="3234712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创建分层索引的方法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632705" y="3645818"/>
            <a:ext cx="2952328" cy="1530228"/>
            <a:chOff x="4220856" y="3555751"/>
            <a:chExt cx="2952328" cy="1530228"/>
          </a:xfrm>
        </p:grpSpPr>
        <p:sp>
          <p:nvSpPr>
            <p:cNvPr id="21" name="原创设计师QQ598969553          _3"/>
            <p:cNvSpPr/>
            <p:nvPr/>
          </p:nvSpPr>
          <p:spPr>
            <a:xfrm>
              <a:off x="4220856" y="3789835"/>
              <a:ext cx="2952328" cy="1296144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原创设计师QQ598969553          _4"/>
            <p:cNvSpPr/>
            <p:nvPr/>
          </p:nvSpPr>
          <p:spPr>
            <a:xfrm>
              <a:off x="4570687" y="4169227"/>
              <a:ext cx="2330921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根据</a:t>
              </a:r>
              <a:r>
                <a:rPr lang="zh-CN" altLang="zh-CN" sz="16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嵌套列表</a:t>
              </a: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创建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MultiIndex</a:t>
              </a: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类的对象。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583038" y="3555751"/>
              <a:ext cx="2224713" cy="462161"/>
              <a:chOff x="2070292" y="3555751"/>
              <a:chExt cx="3279515" cy="462161"/>
            </a:xfrm>
          </p:grpSpPr>
          <p:sp>
            <p:nvSpPr>
              <p:cNvPr id="24" name="原创设计师QQ598969553          _6"/>
              <p:cNvSpPr/>
              <p:nvPr/>
            </p:nvSpPr>
            <p:spPr>
              <a:xfrm>
                <a:off x="2070292" y="3555751"/>
                <a:ext cx="3279515" cy="462161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algn="ctr" defTabSz="1450340">
                  <a:lnSpc>
                    <a:spcPct val="200000"/>
                  </a:lnSpc>
                </a:pPr>
                <a:endParaRPr lang="zh-CN" altLang="en-US" sz="12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原创设计师QQ598969553          _7"/>
              <p:cNvSpPr txBox="1"/>
              <p:nvPr/>
            </p:nvSpPr>
            <p:spPr>
              <a:xfrm>
                <a:off x="2301539" y="3605549"/>
                <a:ext cx="2797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6660">
                  <a:spcBef>
                    <a:spcPct val="20000"/>
                  </a:spcBef>
                  <a:defRPr/>
                </a:pPr>
                <a:r>
                  <a:rPr lang="en-US" altLang="zh-CN" sz="1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from_arrays()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009964" y="3645818"/>
            <a:ext cx="2952328" cy="1530228"/>
            <a:chOff x="1009964" y="3555751"/>
            <a:chExt cx="2952328" cy="1530228"/>
          </a:xfrm>
        </p:grpSpPr>
        <p:sp>
          <p:nvSpPr>
            <p:cNvPr id="33" name="原创设计师QQ598969553          _3"/>
            <p:cNvSpPr/>
            <p:nvPr/>
          </p:nvSpPr>
          <p:spPr>
            <a:xfrm>
              <a:off x="1009964" y="3789835"/>
              <a:ext cx="2952328" cy="1296144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原创设计师QQ598969553          _4"/>
            <p:cNvSpPr/>
            <p:nvPr/>
          </p:nvSpPr>
          <p:spPr>
            <a:xfrm>
              <a:off x="1372807" y="4169227"/>
              <a:ext cx="2330921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根据</a:t>
              </a:r>
              <a:r>
                <a:rPr lang="zh-CN" altLang="zh-CN" sz="16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元组列表</a:t>
              </a: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创建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MultiIndex</a:t>
              </a: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类的对象。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原创设计师QQ598969553          _6"/>
            <p:cNvSpPr/>
            <p:nvPr/>
          </p:nvSpPr>
          <p:spPr>
            <a:xfrm>
              <a:off x="1385158" y="3555751"/>
              <a:ext cx="2224713" cy="46216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ctr" defTabSz="1450340">
                <a:lnSpc>
                  <a:spcPct val="200000"/>
                </a:lnSpc>
              </a:pPr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原创设计师QQ598969553          _7"/>
            <p:cNvSpPr txBox="1"/>
            <p:nvPr/>
          </p:nvSpPr>
          <p:spPr>
            <a:xfrm>
              <a:off x="1542028" y="3605549"/>
              <a:ext cx="1898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from_tuples()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255446" y="3645818"/>
            <a:ext cx="2952328" cy="1530228"/>
            <a:chOff x="8255446" y="3555751"/>
            <a:chExt cx="2952328" cy="1530228"/>
          </a:xfrm>
        </p:grpSpPr>
        <p:sp>
          <p:nvSpPr>
            <p:cNvPr id="27" name="原创设计师QQ598969553          _3"/>
            <p:cNvSpPr/>
            <p:nvPr/>
          </p:nvSpPr>
          <p:spPr>
            <a:xfrm>
              <a:off x="8255446" y="3789835"/>
              <a:ext cx="2952328" cy="1296144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原创设计师QQ598969553          _4"/>
            <p:cNvSpPr/>
            <p:nvPr/>
          </p:nvSpPr>
          <p:spPr>
            <a:xfrm>
              <a:off x="8361050" y="4169227"/>
              <a:ext cx="2741120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从多个集合的</a:t>
              </a:r>
              <a:r>
                <a:rPr lang="zh-CN" altLang="zh-CN" sz="16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笛卡尔乘积</a:t>
              </a: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中创建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MultiIndex</a:t>
              </a: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类的对象。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619253" y="3555751"/>
              <a:ext cx="2224713" cy="462161"/>
              <a:chOff x="2070292" y="3555751"/>
              <a:chExt cx="3279515" cy="462161"/>
            </a:xfrm>
          </p:grpSpPr>
          <p:sp>
            <p:nvSpPr>
              <p:cNvPr id="30" name="原创设计师QQ598969553          _6"/>
              <p:cNvSpPr/>
              <p:nvPr/>
            </p:nvSpPr>
            <p:spPr>
              <a:xfrm>
                <a:off x="2070292" y="3555751"/>
                <a:ext cx="3279515" cy="462161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algn="ctr" defTabSz="1450340">
                  <a:lnSpc>
                    <a:spcPct val="200000"/>
                  </a:lnSpc>
                </a:pPr>
                <a:endParaRPr lang="zh-CN" altLang="en-US" sz="12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原创设计师QQ598969553          _7"/>
              <p:cNvSpPr txBox="1"/>
              <p:nvPr/>
            </p:nvSpPr>
            <p:spPr>
              <a:xfrm>
                <a:off x="2301539" y="3605549"/>
                <a:ext cx="2797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6660">
                  <a:spcBef>
                    <a:spcPct val="20000"/>
                  </a:spcBef>
                  <a:defRPr/>
                </a:pPr>
                <a:r>
                  <a:rPr lang="en-US" altLang="zh-CN" sz="1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from_product()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4" name="矩形 33"/>
          <p:cNvSpPr/>
          <p:nvPr/>
        </p:nvSpPr>
        <p:spPr>
          <a:xfrm>
            <a:off x="1009964" y="2438849"/>
            <a:ext cx="101978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pandas 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中，分层索引其实就是一个</a:t>
            </a:r>
            <a:r>
              <a:rPr lang="en-US" altLang="zh-CN" sz="20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MultiIndex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MultiIndex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类中提供了一些</a:t>
            </a:r>
            <a:r>
              <a:rPr lang="zh-CN" altLang="en-US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创建分层索引的方法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106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创建分层索引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7"/>
            <a:ext cx="3234712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创建分层索引的方法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486694" y="3886157"/>
            <a:ext cx="9055972" cy="2423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928225" y="4096322"/>
            <a:ext cx="8172910" cy="200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from pandas import MultiIndex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list_tuples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[('A','A1'), ('A','A2'), ('B','B1'),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 ('B','B2'), ('B','B3')]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multi_index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MultiIndex.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from_tuples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(tuples=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list_tuples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 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names=['</a:t>
            </a:r>
            <a:r>
              <a:rPr lang="zh-CN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外层索引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 '</a:t>
            </a:r>
            <a:r>
              <a:rPr lang="zh-CN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内层索引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'])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multi_index</a:t>
            </a:r>
            <a:endParaRPr lang="en-US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4D2FD6C-003F-F869-7647-9C0767F43D17}"/>
              </a:ext>
            </a:extLst>
          </p:cNvPr>
          <p:cNvSpPr txBox="1"/>
          <p:nvPr/>
        </p:nvSpPr>
        <p:spPr>
          <a:xfrm>
            <a:off x="1486694" y="2292335"/>
            <a:ext cx="7321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1.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通过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from_tuples()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方法创建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MultiIndex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类的对象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500358" y="2836562"/>
            <a:ext cx="9042308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9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from_tuples()</a:t>
            </a:r>
            <a:r>
              <a:rPr lang="zh-CN" altLang="zh-CN" sz="19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r>
              <a:rPr lang="zh-CN" altLang="zh-CN" sz="19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可以根据包含若干个元组的列表创建</a:t>
            </a:r>
            <a:r>
              <a:rPr lang="en-US" altLang="zh-CN" sz="19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MultiIndex</a:t>
            </a:r>
            <a:r>
              <a:rPr lang="zh-CN" altLang="zh-CN" sz="19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类的对象，其中</a:t>
            </a:r>
            <a:r>
              <a:rPr lang="zh-CN" altLang="zh-CN" sz="19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元组的第一个元素作为外层索引</a:t>
            </a:r>
            <a:r>
              <a:rPr lang="zh-CN" altLang="zh-CN" sz="19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zh-CN" sz="19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元组的第二个元素作为内层索引</a:t>
            </a:r>
            <a:r>
              <a:rPr lang="zh-CN" altLang="en-US" sz="19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19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57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创建分层索引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7"/>
            <a:ext cx="3234712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创建分层索引的方法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486694" y="3886157"/>
            <a:ext cx="9055972" cy="2423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928225" y="4096322"/>
            <a:ext cx="8172910" cy="200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from pandas import MultiIndex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multi_array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MultiIndex.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from_arrays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(arrays =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   [['A', 'B', 'A', 'B', 'B'],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   ['A1', 'A2', 'B1', 'B2', 'B3']],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   names=['</a:t>
            </a:r>
            <a:r>
              <a:rPr lang="zh-CN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外层索引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内层索引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'])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multi_array</a:t>
            </a:r>
            <a:endParaRPr lang="en-US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4D2FD6C-003F-F869-7647-9C0767F43D17}"/>
              </a:ext>
            </a:extLst>
          </p:cNvPr>
          <p:cNvSpPr txBox="1"/>
          <p:nvPr/>
        </p:nvSpPr>
        <p:spPr>
          <a:xfrm>
            <a:off x="1486694" y="2292335"/>
            <a:ext cx="7321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2.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通过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from_arrays()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方法创建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MultiIndex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类的对象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500358" y="2836562"/>
            <a:ext cx="9042308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9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from_arrays()</a:t>
            </a:r>
            <a:r>
              <a:rPr lang="zh-CN" altLang="zh-CN" sz="19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r>
              <a:rPr lang="zh-CN" altLang="zh-CN" sz="19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用于根据一个嵌套列表创建</a:t>
            </a:r>
            <a:r>
              <a:rPr lang="en-US" altLang="zh-CN" sz="19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MultiIndex</a:t>
            </a:r>
            <a:r>
              <a:rPr lang="zh-CN" altLang="zh-CN" sz="19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类的对象，其中嵌套的</a:t>
            </a:r>
            <a:r>
              <a:rPr lang="zh-CN" altLang="zh-CN" sz="19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第一个列表将作为外层索引</a:t>
            </a:r>
            <a:r>
              <a:rPr lang="zh-CN" altLang="zh-CN" sz="19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，嵌套的</a:t>
            </a:r>
            <a:r>
              <a:rPr lang="zh-CN" altLang="zh-CN" sz="19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第二个列表将作为内层索引</a:t>
            </a:r>
            <a:r>
              <a:rPr lang="zh-CN" altLang="en-US" sz="19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19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990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创建分层索引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7"/>
            <a:ext cx="3234712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创建分层索引的方法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486694" y="3463781"/>
            <a:ext cx="9055972" cy="2918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928225" y="3761864"/>
            <a:ext cx="8172910" cy="2322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from pandas import MultiIndex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import pandas as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numbers = [0, 1, 2]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colors = ['green', 'purple']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multi_product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pd.MultiIndex.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from_product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iterables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=[numbers, colors], names=['number', 'color'])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multi_product</a:t>
            </a:r>
            <a:endParaRPr lang="en-US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4D2FD6C-003F-F869-7647-9C0767F43D17}"/>
              </a:ext>
            </a:extLst>
          </p:cNvPr>
          <p:cNvSpPr txBox="1"/>
          <p:nvPr/>
        </p:nvSpPr>
        <p:spPr>
          <a:xfrm>
            <a:off x="1486694" y="2292335"/>
            <a:ext cx="7476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3.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通过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from_product()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方法创建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MultiIndex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类的对象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500358" y="2836562"/>
            <a:ext cx="9042308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9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from_product()</a:t>
            </a:r>
            <a:r>
              <a:rPr lang="zh-CN" altLang="zh-CN" sz="19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r>
              <a:rPr lang="zh-CN" altLang="zh-CN" sz="19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用于从多个集合的</a:t>
            </a:r>
            <a:r>
              <a:rPr lang="zh-CN" altLang="zh-CN" sz="19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笛卡尔乘积</a:t>
            </a:r>
            <a:r>
              <a:rPr lang="zh-CN" altLang="zh-CN" sz="19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创建一个</a:t>
            </a:r>
            <a:r>
              <a:rPr lang="en-US" altLang="zh-CN" sz="19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MultiIndex</a:t>
            </a:r>
            <a:r>
              <a:rPr lang="zh-CN" altLang="zh-CN" sz="19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</a:t>
            </a:r>
            <a:r>
              <a:rPr lang="zh-CN" altLang="en-US" sz="19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19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48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创建分层索引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 descr="徽标&#10;&#10;低可信度描述已自动生成">
            <a:extLst>
              <a:ext uri="{FF2B5EF4-FFF2-40B4-BE49-F238E27FC236}">
                <a16:creationId xmlns:a16="http://schemas.microsoft.com/office/drawing/2014/main" id="{F272D504-045F-EC7B-EE65-8BB658058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" y="1053529"/>
            <a:ext cx="1152128" cy="11521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FAEF91-F628-5825-D261-E7663288CEC3}"/>
              </a:ext>
            </a:extLst>
          </p:cNvPr>
          <p:cNvSpPr txBox="1"/>
          <p:nvPr/>
        </p:nvSpPr>
        <p:spPr>
          <a:xfrm>
            <a:off x="2422798" y="1367983"/>
            <a:ext cx="5671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多学一招：</a:t>
            </a:r>
            <a:r>
              <a:rPr lang="zh-CN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笛卡尔乘积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7E5008-855E-2C15-21FF-850F112EF03A}"/>
              </a:ext>
            </a:extLst>
          </p:cNvPr>
          <p:cNvSpPr txBox="1"/>
          <p:nvPr/>
        </p:nvSpPr>
        <p:spPr>
          <a:xfrm>
            <a:off x="4511030" y="3545279"/>
            <a:ext cx="59766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defRPr sz="20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zh-CN" dirty="0"/>
              <a:t>在数学中，</a:t>
            </a:r>
            <a:r>
              <a:rPr lang="zh-CN" altLang="zh-CN" dirty="0">
                <a:solidFill>
                  <a:srgbClr val="1369B2"/>
                </a:solidFill>
              </a:rPr>
              <a:t>两个</a:t>
            </a:r>
            <a:r>
              <a:rPr lang="en-US" altLang="zh-CN" dirty="0">
                <a:solidFill>
                  <a:srgbClr val="1369B2"/>
                </a:solidFill>
              </a:rPr>
              <a:t>集合X</a:t>
            </a:r>
            <a:r>
              <a:rPr lang="zh-CN" altLang="zh-CN" dirty="0">
                <a:solidFill>
                  <a:srgbClr val="1369B2"/>
                </a:solidFill>
              </a:rPr>
              <a:t>和</a:t>
            </a:r>
            <a:r>
              <a:rPr lang="en-US" altLang="zh-CN" dirty="0">
                <a:solidFill>
                  <a:srgbClr val="1369B2"/>
                </a:solidFill>
              </a:rPr>
              <a:t>Y</a:t>
            </a:r>
            <a:r>
              <a:rPr lang="zh-CN" altLang="zh-CN" dirty="0">
                <a:solidFill>
                  <a:srgbClr val="1369B2"/>
                </a:solidFill>
              </a:rPr>
              <a:t>的笛卡尓积，又称</a:t>
            </a:r>
            <a:r>
              <a:rPr lang="en-US" altLang="zh-CN" dirty="0">
                <a:solidFill>
                  <a:srgbClr val="1369B2"/>
                </a:solidFill>
              </a:rPr>
              <a:t>直积</a:t>
            </a:r>
            <a:r>
              <a:rPr lang="zh-CN" altLang="zh-CN" dirty="0">
                <a:solidFill>
                  <a:srgbClr val="1369B2"/>
                </a:solidFill>
              </a:rPr>
              <a:t>，表示为</a:t>
            </a:r>
            <a:r>
              <a:rPr lang="en-US" altLang="zh-CN" dirty="0">
                <a:solidFill>
                  <a:srgbClr val="1369B2"/>
                </a:solidFill>
              </a:rPr>
              <a:t>X </a:t>
            </a:r>
            <a:r>
              <a:rPr lang="zh-CN" altLang="zh-CN" dirty="0">
                <a:solidFill>
                  <a:srgbClr val="1369B2"/>
                </a:solidFill>
              </a:rPr>
              <a:t>×</a:t>
            </a:r>
            <a:r>
              <a:rPr lang="en-US" altLang="zh-CN" dirty="0">
                <a:solidFill>
                  <a:srgbClr val="1369B2"/>
                </a:solidFill>
              </a:rPr>
              <a:t> Y</a:t>
            </a:r>
            <a:r>
              <a:rPr lang="zh-CN" altLang="zh-CN" dirty="0"/>
              <a:t>，第一个对象是</a:t>
            </a:r>
            <a:r>
              <a:rPr lang="en-US" altLang="zh-CN" dirty="0"/>
              <a:t>X</a:t>
            </a:r>
            <a:r>
              <a:rPr lang="zh-CN" altLang="zh-CN" dirty="0"/>
              <a:t>的成员，而第二个对象是</a:t>
            </a:r>
            <a:r>
              <a:rPr lang="en-US" altLang="zh-CN" dirty="0"/>
              <a:t>Y</a:t>
            </a:r>
            <a:r>
              <a:rPr lang="zh-CN" altLang="zh-CN" dirty="0"/>
              <a:t>的所有可能</a:t>
            </a:r>
            <a:r>
              <a:rPr lang="en-US" altLang="zh-CN" dirty="0"/>
              <a:t>有序对</a:t>
            </a:r>
            <a:r>
              <a:rPr lang="zh-CN" altLang="zh-CN" dirty="0"/>
              <a:t>的其中一个成员</a:t>
            </a:r>
            <a:r>
              <a:rPr lang="en-US" altLang="zh-CN" dirty="0"/>
              <a:t> </a:t>
            </a:r>
            <a:r>
              <a:rPr lang="zh-CN" altLang="zh-CN" dirty="0"/>
              <a:t>。</a:t>
            </a:r>
          </a:p>
        </p:txBody>
      </p:sp>
      <p:pic>
        <p:nvPicPr>
          <p:cNvPr id="14" name="Picture 7" descr="总结小人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36" y="1321668"/>
            <a:ext cx="3908398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4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创建分层索引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 descr="徽标&#10;&#10;低可信度描述已自动生成">
            <a:extLst>
              <a:ext uri="{FF2B5EF4-FFF2-40B4-BE49-F238E27FC236}">
                <a16:creationId xmlns:a16="http://schemas.microsoft.com/office/drawing/2014/main" id="{F272D504-045F-EC7B-EE65-8BB658058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" y="1053529"/>
            <a:ext cx="1152128" cy="11521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FAEF91-F628-5825-D261-E7663288CEC3}"/>
              </a:ext>
            </a:extLst>
          </p:cNvPr>
          <p:cNvSpPr txBox="1"/>
          <p:nvPr/>
        </p:nvSpPr>
        <p:spPr>
          <a:xfrm>
            <a:off x="2422798" y="1367983"/>
            <a:ext cx="5671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多学一招：</a:t>
            </a:r>
            <a:r>
              <a:rPr lang="zh-CN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笛卡尔乘积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7E5008-855E-2C15-21FF-850F112EF03A}"/>
              </a:ext>
            </a:extLst>
          </p:cNvPr>
          <p:cNvSpPr txBox="1"/>
          <p:nvPr/>
        </p:nvSpPr>
        <p:spPr>
          <a:xfrm>
            <a:off x="4511030" y="2565698"/>
            <a:ext cx="6591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defRPr sz="20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zh-CN" dirty="0"/>
              <a:t>假设集合</a:t>
            </a:r>
            <a:r>
              <a:rPr lang="en-US" altLang="zh-CN" dirty="0"/>
              <a:t>A={a, b}</a:t>
            </a:r>
            <a:r>
              <a:rPr lang="zh-CN" altLang="zh-CN" dirty="0"/>
              <a:t>，集合</a:t>
            </a:r>
            <a:r>
              <a:rPr lang="en-US" altLang="zh-CN" dirty="0"/>
              <a:t>B={0, 1, 2}</a:t>
            </a:r>
            <a:r>
              <a:rPr lang="zh-CN" altLang="zh-CN" dirty="0"/>
              <a:t>，则两个集合的</a:t>
            </a:r>
            <a:r>
              <a:rPr lang="zh-CN" altLang="zh-CN" dirty="0">
                <a:solidFill>
                  <a:srgbClr val="1369B2"/>
                </a:solidFill>
              </a:rPr>
              <a:t>笛卡尔积</a:t>
            </a:r>
            <a:r>
              <a:rPr lang="zh-CN" altLang="zh-CN" dirty="0"/>
              <a:t>为</a:t>
            </a:r>
            <a:r>
              <a:rPr lang="en-US" altLang="zh-CN" dirty="0"/>
              <a:t>{(a, 0), (a, 1), (a, 2), (b, 0), (b, 1), (b, 2)}</a:t>
            </a:r>
            <a:r>
              <a:rPr lang="zh-CN" altLang="zh-CN" dirty="0"/>
              <a:t>。</a:t>
            </a:r>
          </a:p>
        </p:txBody>
      </p:sp>
      <p:pic>
        <p:nvPicPr>
          <p:cNvPr id="14" name="Picture 7" descr="总结小人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36" y="1321668"/>
            <a:ext cx="3908398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/>
          <p:cNvSpPr/>
          <p:nvPr/>
        </p:nvSpPr>
        <p:spPr>
          <a:xfrm>
            <a:off x="6371753" y="3851160"/>
            <a:ext cx="2304256" cy="432783"/>
          </a:xfrm>
          <a:prstGeom prst="ellipse">
            <a:avLst/>
          </a:prstGeom>
          <a:solidFill>
            <a:srgbClr val="D9ECD9"/>
          </a:solidFill>
          <a:ln w="3175">
            <a:solidFill>
              <a:srgbClr val="7DA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31793" y="389827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0       1       2</a:t>
            </a:r>
            <a:endParaRPr lang="zh-CN" altLang="en-US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 rot="5400000">
            <a:off x="5230167" y="4916503"/>
            <a:ext cx="1490346" cy="432783"/>
          </a:xfrm>
          <a:prstGeom prst="ellipse">
            <a:avLst/>
          </a:prstGeom>
          <a:solidFill>
            <a:srgbClr val="F7D9D9"/>
          </a:solidFill>
          <a:ln w="3175">
            <a:solidFill>
              <a:srgbClr val="C47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05331" y="4553697"/>
            <a:ext cx="540020" cy="1158394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b</a:t>
            </a:r>
            <a:endParaRPr lang="zh-CN" altLang="en-US" sz="1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455246" y="4387721"/>
            <a:ext cx="2220763" cy="1490347"/>
          </a:xfrm>
          <a:prstGeom prst="roundRect">
            <a:avLst/>
          </a:prstGeom>
          <a:solidFill>
            <a:srgbClr val="D8ECEB"/>
          </a:solidFill>
          <a:ln w="3175">
            <a:solidFill>
              <a:srgbClr val="79A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stCxn id="6" idx="1"/>
            <a:endCxn id="6" idx="3"/>
          </p:cNvCxnSpPr>
          <p:nvPr/>
        </p:nvCxnSpPr>
        <p:spPr>
          <a:xfrm>
            <a:off x="6455246" y="5132895"/>
            <a:ext cx="22207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175326" y="4387721"/>
            <a:ext cx="0" cy="14903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27198" y="4387721"/>
            <a:ext cx="0" cy="14903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501907" y="4553697"/>
            <a:ext cx="657552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(a,0)</a:t>
            </a:r>
            <a:endParaRPr lang="zh-CN" altLang="en-US" sz="18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236851" y="4553697"/>
            <a:ext cx="657552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(a,1)</a:t>
            </a:r>
            <a:endParaRPr lang="zh-CN" altLang="en-US" sz="18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972828" y="4553697"/>
            <a:ext cx="657552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(a,2)</a:t>
            </a:r>
            <a:endParaRPr lang="zh-CN" altLang="en-US" sz="18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972828" y="5276028"/>
            <a:ext cx="676788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(b,2)</a:t>
            </a:r>
            <a:endParaRPr lang="zh-CN" altLang="en-US" sz="18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31071" y="5276028"/>
            <a:ext cx="676788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(b,1)</a:t>
            </a:r>
            <a:endParaRPr lang="zh-CN" altLang="en-US" sz="18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498487" y="5276028"/>
            <a:ext cx="6767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(b,0)</a:t>
            </a:r>
            <a:endParaRPr lang="zh-CN" altLang="en-US" sz="18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21" name="直接连接符 20"/>
          <p:cNvCxnSpPr>
            <a:stCxn id="3" idx="6"/>
          </p:cNvCxnSpPr>
          <p:nvPr/>
        </p:nvCxnSpPr>
        <p:spPr>
          <a:xfrm>
            <a:off x="8676009" y="4067552"/>
            <a:ext cx="227509" cy="8232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8862587" y="406755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5626786" y="4790284"/>
            <a:ext cx="132312" cy="5505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325966" y="460561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8676009" y="5588241"/>
            <a:ext cx="167238" cy="4116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8792320" y="542415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A×B</a:t>
            </a:r>
          </a:p>
        </p:txBody>
      </p:sp>
    </p:spTree>
    <p:extLst>
      <p:ext uri="{BB962C8B-B14F-4D97-AF65-F5344CB8AC3E}">
        <p14:creationId xmlns:p14="http://schemas.microsoft.com/office/powerpoint/2010/main" val="81802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创建有分层索引的对象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21" name="原创设计师QQ598969553          _3"/>
          <p:cNvSpPr/>
          <p:nvPr/>
        </p:nvSpPr>
        <p:spPr>
          <a:xfrm>
            <a:off x="1019175" y="2536948"/>
            <a:ext cx="4590731" cy="2405014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原创设计师QQ598969553          _4"/>
          <p:cNvSpPr/>
          <p:nvPr/>
        </p:nvSpPr>
        <p:spPr>
          <a:xfrm>
            <a:off x="1239480" y="3573810"/>
            <a:ext cx="41501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</a:t>
            </a:r>
            <a:r>
              <a:rPr lang="zh-CN" altLang="en-US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有分层索引对象的创建方式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，能够通过两种方式创建有分层索引的对象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3" name="原创设计师QQ598969553          _7"/>
          <p:cNvSpPr txBox="1"/>
          <p:nvPr/>
        </p:nvSpPr>
        <p:spPr>
          <a:xfrm>
            <a:off x="1019176" y="2916926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306774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创建有分层索引的对象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7"/>
            <a:ext cx="229860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常见方式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630710" y="3645818"/>
            <a:ext cx="8712968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644374" y="3716631"/>
            <a:ext cx="8699304" cy="2640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import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numpy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as np</a:t>
            </a:r>
            <a:endParaRPr lang="zh-CN" altLang="zh-CN" sz="16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import pandas as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</a:t>
            </a:r>
            <a:endParaRPr lang="zh-CN" altLang="zh-CN" sz="16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mulitindex_series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pd.Series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([14530, 13829, 12047, 7813, 7568,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6239, 15236, 8291],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index=[['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河北省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河北省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河北省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河北省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河南省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河南省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</a:t>
            </a:r>
          </a:p>
          <a:p>
            <a:pPr indent="266700">
              <a:lnSpc>
                <a:spcPct val="115000"/>
              </a:lnSpc>
            </a:pP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河南省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河南省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'],</a:t>
            </a:r>
            <a:endParaRPr lang="zh-CN" altLang="zh-CN" sz="16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	   ['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石家庄市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唐山市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邯郸市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秦皇岛市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 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郑州市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</a:t>
            </a:r>
          </a:p>
          <a:p>
            <a:pPr indent="266700">
              <a:lnSpc>
                <a:spcPct val="115000"/>
              </a:lnSpc>
            </a:pP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开封市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洛阳市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新乡市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']]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</a:t>
            </a:r>
          </a:p>
          <a:p>
            <a:pPr indent="266700">
              <a:lnSpc>
                <a:spcPct val="115000"/>
              </a:lnSpc>
            </a:pP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mulitindex_series</a:t>
            </a:r>
            <a:endParaRPr lang="zh-CN" altLang="zh-CN" sz="16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500358" y="2118128"/>
            <a:ext cx="88433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如果希望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类和</a:t>
            </a: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类的对象拥有分层索引，最常见的方式是在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类和</a:t>
            </a: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类的构造方法的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参数中传入一个嵌套列表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4D2FD6C-003F-F869-7647-9C0767F43D17}"/>
              </a:ext>
            </a:extLst>
          </p:cNvPr>
          <p:cNvSpPr txBox="1"/>
          <p:nvPr/>
        </p:nvSpPr>
        <p:spPr>
          <a:xfrm>
            <a:off x="1544562" y="3183664"/>
            <a:ext cx="4060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创建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有分层索引的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Series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类的对象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Series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01057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构造方法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287706" y="2292541"/>
            <a:ext cx="9560028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我们若希望在程序中使用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这种数据结构，就需要先通过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en-US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构造方法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创建一个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3376893"/>
            <a:ext cx="9560028" cy="715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630710" y="3534195"/>
            <a:ext cx="8596438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in1d(ar1, ar2,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assume_unique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=False, invert=False)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4102372"/>
            <a:ext cx="954636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data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，它的值可以是</a:t>
            </a: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ndarray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对象、列表、字典、标量等。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索引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，它的值必须是可散列的，且与数据的长度相同。如果没有给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参数传值，则默认会使用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RangeIndex 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类的对象；如果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data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参数的值是字典且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参数的值为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None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，则字典的键会用做索引。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dtype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数据的类型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，它的值可以是</a:t>
            </a: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numpy.dtype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6925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创建有分层索引的对象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7"/>
            <a:ext cx="229860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常见方式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630710" y="3645818"/>
            <a:ext cx="8712968" cy="2782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644374" y="3829882"/>
            <a:ext cx="8699304" cy="235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import pandas as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</a:t>
            </a:r>
            <a:endParaRPr lang="zh-CN" altLang="zh-CN" sz="16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from pandas import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DataFrame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 Series</a:t>
            </a:r>
            <a:endParaRPr lang="zh-CN" altLang="zh-CN" sz="16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mulitindex_df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DataFrame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({'</a:t>
            </a:r>
            <a:r>
              <a:rPr lang="zh-CN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占地面积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':[14530, 13829, 12047, 7813,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7568, 6239, 15236, 8291]},</a:t>
            </a:r>
            <a:endParaRPr lang="zh-CN" altLang="zh-CN" sz="16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index=[['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河北省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河北省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河北省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河北省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河南省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河南省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</a:t>
            </a:r>
          </a:p>
          <a:p>
            <a:pPr indent="266700">
              <a:lnSpc>
                <a:spcPct val="115000"/>
              </a:lnSpc>
            </a:pP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河南省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河南省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'], ['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石家庄市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唐山市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邯郸市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秦皇岛市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郑州市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开封市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洛阳市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zh-CN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新乡市</a:t>
            </a:r>
            <a:r>
              <a:rPr lang="en-US" altLang="zh-CN" sz="16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']]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</a:t>
            </a:r>
            <a:endParaRPr lang="zh-CN" altLang="zh-CN" sz="16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mulitindex_df</a:t>
            </a:r>
            <a:endParaRPr lang="zh-CN" altLang="zh-CN" sz="16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500358" y="2118128"/>
            <a:ext cx="88433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如果希望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类和</a:t>
            </a: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类的对象拥有分层索引，最常见的方式是在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类和</a:t>
            </a: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类的构造方法的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参数中传入一个嵌套列表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4D2FD6C-003F-F869-7647-9C0767F43D17}"/>
              </a:ext>
            </a:extLst>
          </p:cNvPr>
          <p:cNvSpPr txBox="1"/>
          <p:nvPr/>
        </p:nvSpPr>
        <p:spPr>
          <a:xfrm>
            <a:off x="1544562" y="3189053"/>
            <a:ext cx="4616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创建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有分层索引的</a:t>
            </a:r>
            <a:r>
              <a:rPr lang="en-US" altLang="zh-CN" sz="2000" b="1" dirty="0" err="1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DataFrame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类的对象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159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创建有分层索引的对象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7"/>
            <a:ext cx="229860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其他方式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630710" y="3282529"/>
            <a:ext cx="8712968" cy="2019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09550" y="3614195"/>
            <a:ext cx="8555288" cy="135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values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np.array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([[7, 5], [6, 6], [3, 1], [5, 5],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     [4, 5], [5, 3]])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df_product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pd.DataFrame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(data=values, 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index=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multi_product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df_product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500358" y="2118128"/>
            <a:ext cx="88433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我们还可以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将一个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MultiIndex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类的对象传递给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，这样也可以创建一个具有分层索引的对象。</a:t>
            </a:r>
          </a:p>
        </p:txBody>
      </p:sp>
    </p:spTree>
    <p:extLst>
      <p:ext uri="{BB962C8B-B14F-4D97-AF65-F5344CB8AC3E}">
        <p14:creationId xmlns:p14="http://schemas.microsoft.com/office/powerpoint/2010/main" val="352299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使用分层索引获取数据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21" name="原创设计师QQ598969553          _3"/>
          <p:cNvSpPr/>
          <p:nvPr/>
        </p:nvSpPr>
        <p:spPr>
          <a:xfrm>
            <a:off x="1019175" y="2536948"/>
            <a:ext cx="4590731" cy="2405014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原创设计师QQ598969553          _4"/>
          <p:cNvSpPr/>
          <p:nvPr/>
        </p:nvSpPr>
        <p:spPr>
          <a:xfrm>
            <a:off x="1239480" y="3573810"/>
            <a:ext cx="41501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</a:t>
            </a:r>
            <a:r>
              <a:rPr lang="zh-CN" altLang="en-US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分层索引的基本用法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，能够通过分层索引获取数据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3" name="原创设计师QQ598969553          _7"/>
          <p:cNvSpPr txBox="1"/>
          <p:nvPr/>
        </p:nvSpPr>
        <p:spPr>
          <a:xfrm>
            <a:off x="1019176" y="2916926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23066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使用分层索引获取数据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7" descr="总结小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36" y="1321668"/>
            <a:ext cx="3908398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F7E5008-855E-2C15-21FF-850F112EF03A}"/>
              </a:ext>
            </a:extLst>
          </p:cNvPr>
          <p:cNvSpPr txBox="1"/>
          <p:nvPr/>
        </p:nvSpPr>
        <p:spPr>
          <a:xfrm>
            <a:off x="4655046" y="2925738"/>
            <a:ext cx="577143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defRPr sz="20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zh-CN" dirty="0"/>
              <a:t>以两层结构的分层索引为例，</a:t>
            </a:r>
            <a:r>
              <a:rPr lang="zh-CN" altLang="en-US" dirty="0"/>
              <a:t>我们</a:t>
            </a:r>
            <a:r>
              <a:rPr lang="zh-CN" altLang="zh-CN" dirty="0"/>
              <a:t>既可以使用外层的索引访问其嵌套的索引以及数据，使用格式为“</a:t>
            </a:r>
            <a:r>
              <a:rPr lang="zh-CN" altLang="zh-CN" b="1" dirty="0">
                <a:solidFill>
                  <a:srgbClr val="1369B2"/>
                </a:solidFill>
              </a:rPr>
              <a:t>对象</a:t>
            </a:r>
            <a:r>
              <a:rPr lang="en-US" altLang="zh-CN" b="1" dirty="0">
                <a:solidFill>
                  <a:srgbClr val="1369B2"/>
                </a:solidFill>
              </a:rPr>
              <a:t>[</a:t>
            </a:r>
            <a:r>
              <a:rPr lang="zh-CN" altLang="zh-CN" b="1" dirty="0">
                <a:solidFill>
                  <a:srgbClr val="1369B2"/>
                </a:solidFill>
              </a:rPr>
              <a:t>外层索引</a:t>
            </a:r>
            <a:r>
              <a:rPr lang="en-US" altLang="zh-CN" b="1" dirty="0">
                <a:solidFill>
                  <a:srgbClr val="1369B2"/>
                </a:solidFill>
              </a:rPr>
              <a:t>]</a:t>
            </a:r>
            <a:r>
              <a:rPr lang="zh-CN" altLang="zh-CN" dirty="0"/>
              <a:t>”，也可以同时使用外层和内层的索引直接访问数据，使用格式为“</a:t>
            </a:r>
            <a:r>
              <a:rPr lang="zh-CN" altLang="zh-CN" b="1" dirty="0">
                <a:solidFill>
                  <a:srgbClr val="1369B2"/>
                </a:solidFill>
              </a:rPr>
              <a:t>对象</a:t>
            </a:r>
            <a:r>
              <a:rPr lang="en-US" altLang="zh-CN" b="1" dirty="0">
                <a:solidFill>
                  <a:srgbClr val="1369B2"/>
                </a:solidFill>
              </a:rPr>
              <a:t>[</a:t>
            </a:r>
            <a:r>
              <a:rPr lang="zh-CN" altLang="zh-CN" b="1" dirty="0">
                <a:solidFill>
                  <a:srgbClr val="1369B2"/>
                </a:solidFill>
              </a:rPr>
              <a:t>外层索引</a:t>
            </a:r>
            <a:r>
              <a:rPr lang="en-US" altLang="zh-CN" b="1" dirty="0">
                <a:solidFill>
                  <a:srgbClr val="1369B2"/>
                </a:solidFill>
              </a:rPr>
              <a:t>, </a:t>
            </a:r>
            <a:r>
              <a:rPr lang="zh-CN" altLang="zh-CN" b="1" dirty="0">
                <a:solidFill>
                  <a:srgbClr val="1369B2"/>
                </a:solidFill>
              </a:rPr>
              <a:t>内层索引</a:t>
            </a:r>
            <a:r>
              <a:rPr lang="en-US" altLang="zh-CN" b="1" dirty="0">
                <a:solidFill>
                  <a:srgbClr val="1369B2"/>
                </a:solidFill>
              </a:rPr>
              <a:t>]</a:t>
            </a:r>
            <a:r>
              <a:rPr lang="zh-CN" altLang="zh-CN" dirty="0"/>
              <a:t>”。</a:t>
            </a:r>
          </a:p>
        </p:txBody>
      </p:sp>
      <p:sp>
        <p:nvSpPr>
          <p:cNvPr id="9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7"/>
            <a:ext cx="229860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使用方式</a:t>
            </a:r>
          </a:p>
        </p:txBody>
      </p:sp>
    </p:spTree>
    <p:extLst>
      <p:ext uri="{BB962C8B-B14F-4D97-AF65-F5344CB8AC3E}">
        <p14:creationId xmlns:p14="http://schemas.microsoft.com/office/powerpoint/2010/main" val="248460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使用分层索引获取数据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7"/>
            <a:ext cx="229860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示例</a:t>
            </a: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630710" y="2277666"/>
            <a:ext cx="4037286" cy="3371460"/>
          </a:xfrm>
          <a:prstGeom prst="rect">
            <a:avLst/>
          </a:prstGeom>
        </p:spPr>
      </p:pic>
      <p:sp>
        <p:nvSpPr>
          <p:cNvPr id="10" name="矩形标注 9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1255308" y="5734050"/>
            <a:ext cx="1440160" cy="598602"/>
          </a:xfrm>
          <a:prstGeom prst="wedgeRectCallout">
            <a:avLst>
              <a:gd name="adj1" fmla="val 21512"/>
              <a:gd name="adj2" fmla="val -7766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1399324" y="5779435"/>
            <a:ext cx="11521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外层索引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</a:endParaRPr>
          </a:p>
        </p:txBody>
      </p:sp>
      <p:sp>
        <p:nvSpPr>
          <p:cNvPr id="12" name="矩形标注 11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3127516" y="5734050"/>
            <a:ext cx="1440160" cy="598602"/>
          </a:xfrm>
          <a:prstGeom prst="wedgeRectCallout">
            <a:avLst>
              <a:gd name="adj1" fmla="val -21478"/>
              <a:gd name="adj2" fmla="val -7606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3271532" y="5779435"/>
            <a:ext cx="11521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内</a:t>
            </a:r>
            <a:r>
              <a:rPr lang="zh-CN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层索引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54196" y="227766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如何获取小说分类的情况？</a:t>
            </a:r>
          </a:p>
        </p:txBody>
      </p:sp>
    </p:spTree>
    <p:extLst>
      <p:ext uri="{BB962C8B-B14F-4D97-AF65-F5344CB8AC3E}">
        <p14:creationId xmlns:p14="http://schemas.microsoft.com/office/powerpoint/2010/main" val="1657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使用分层索引获取数据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7"/>
            <a:ext cx="229860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示例</a:t>
            </a: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630710" y="2277666"/>
            <a:ext cx="4037286" cy="3371460"/>
          </a:xfrm>
          <a:prstGeom prst="rect">
            <a:avLst/>
          </a:prstGeom>
        </p:spPr>
      </p:pic>
      <p:sp>
        <p:nvSpPr>
          <p:cNvPr id="10" name="矩形标注 9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1255308" y="5734050"/>
            <a:ext cx="1440160" cy="598602"/>
          </a:xfrm>
          <a:prstGeom prst="wedgeRectCallout">
            <a:avLst>
              <a:gd name="adj1" fmla="val 21512"/>
              <a:gd name="adj2" fmla="val -7766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1399324" y="5779435"/>
            <a:ext cx="11521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外层索引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</a:endParaRPr>
          </a:p>
        </p:txBody>
      </p:sp>
      <p:sp>
        <p:nvSpPr>
          <p:cNvPr id="12" name="矩形标注 11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3127516" y="5734050"/>
            <a:ext cx="1440160" cy="598602"/>
          </a:xfrm>
          <a:prstGeom prst="wedgeRectCallout">
            <a:avLst>
              <a:gd name="adj1" fmla="val -21478"/>
              <a:gd name="adj2" fmla="val -7606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3271532" y="5779435"/>
            <a:ext cx="11521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内</a:t>
            </a:r>
            <a:r>
              <a:rPr lang="zh-CN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层索引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6455246" y="3213770"/>
            <a:ext cx="4608512" cy="3073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6563258" y="3434613"/>
            <a:ext cx="439248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/>
            <a:r>
              <a:rPr lang="en-US" altLang="zh-CN" sz="17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ser_obj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= Series([50, 60, 40, </a:t>
            </a:r>
          </a:p>
          <a:p>
            <a:pPr indent="228600"/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94, 63, 101, 200, 56, 45], </a:t>
            </a:r>
          </a:p>
          <a:p>
            <a:pPr indent="228600"/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index=[['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小说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小说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小说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</a:t>
            </a:r>
          </a:p>
          <a:p>
            <a:pPr indent="228600"/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散文随笔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散文随笔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</a:t>
            </a:r>
          </a:p>
          <a:p>
            <a:pPr indent="228600"/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散文随笔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传记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传记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</a:t>
            </a:r>
          </a:p>
          <a:p>
            <a:pPr indent="228600"/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传记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'], ['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平凡的世界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</a:t>
            </a:r>
          </a:p>
          <a:p>
            <a:pPr indent="228600"/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骆驼祥子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狂人日记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皮囊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</a:t>
            </a:r>
          </a:p>
          <a:p>
            <a:pPr indent="228600"/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浮生六记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自在独行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曾国藩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</a:t>
            </a:r>
          </a:p>
          <a:p>
            <a:pPr indent="228600"/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老舍自传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'</a:t>
            </a:r>
            <a:r>
              <a:rPr lang="zh-CN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知行合一王阳明</a:t>
            </a:r>
            <a:r>
              <a:rPr lang="en-US" altLang="zh-CN" sz="17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']])</a:t>
            </a:r>
            <a:endParaRPr lang="zh-CN" altLang="zh-CN" sz="17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indent="228600"/>
            <a:r>
              <a:rPr lang="en-US" altLang="zh-CN" sz="17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ser_obj</a:t>
            </a:r>
            <a:r>
              <a:rPr lang="en-US" altLang="zh-CN" sz="17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['</a:t>
            </a:r>
            <a:r>
              <a:rPr lang="zh-CN" altLang="zh-CN" sz="17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小说</a:t>
            </a:r>
            <a:r>
              <a:rPr lang="en-US" altLang="zh-CN" sz="17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']</a:t>
            </a:r>
            <a:endParaRPr lang="zh-CN" altLang="zh-CN" sz="17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54196" y="227766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如何获取小说分类的情况？</a:t>
            </a:r>
          </a:p>
        </p:txBody>
      </p:sp>
      <p:sp>
        <p:nvSpPr>
          <p:cNvPr id="18" name="虚尾箭头 17"/>
          <p:cNvSpPr/>
          <p:nvPr/>
        </p:nvSpPr>
        <p:spPr>
          <a:xfrm rot="5400000">
            <a:off x="8300970" y="2903855"/>
            <a:ext cx="599988" cy="461529"/>
          </a:xfrm>
          <a:prstGeom prst="stripedRightArrow">
            <a:avLst/>
          </a:prstGeom>
          <a:solidFill>
            <a:srgbClr val="136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0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使用分层索引获取数据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7"/>
            <a:ext cx="229860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示例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65DAA4-397C-C57E-5880-6487E472C80E}"/>
              </a:ext>
            </a:extLst>
          </p:cNvPr>
          <p:cNvSpPr txBox="1"/>
          <p:nvPr/>
        </p:nvSpPr>
        <p:spPr>
          <a:xfrm>
            <a:off x="1143690" y="2130755"/>
            <a:ext cx="98480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>
              <a:lnSpc>
                <a:spcPct val="150000"/>
              </a:lnSpc>
              <a:defRPr sz="18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pPr indent="0"/>
            <a:r>
              <a:rPr lang="zh-CN" altLang="zh-CN" sz="2000" dirty="0"/>
              <a:t>如果希望知道小说分类下书籍</a:t>
            </a:r>
            <a:r>
              <a:rPr lang="en-US" altLang="zh-CN" sz="2000" dirty="0"/>
              <a:t>“</a:t>
            </a:r>
            <a:r>
              <a:rPr lang="zh-CN" altLang="zh-CN" sz="2000" dirty="0"/>
              <a:t>平凡的世界</a:t>
            </a:r>
            <a:r>
              <a:rPr lang="en-US" altLang="zh-CN" sz="2000" dirty="0"/>
              <a:t>”</a:t>
            </a:r>
            <a:r>
              <a:rPr lang="zh-CN" altLang="zh-CN" sz="2000" dirty="0"/>
              <a:t>的销量，则可以</a:t>
            </a:r>
            <a:r>
              <a:rPr lang="zh-CN" altLang="zh-CN" sz="2000" dirty="0">
                <a:solidFill>
                  <a:srgbClr val="1369B2"/>
                </a:solidFill>
              </a:rPr>
              <a:t>同时使用外层的索引和内层的索引</a:t>
            </a:r>
            <a:r>
              <a:rPr lang="zh-CN" altLang="zh-CN" sz="2000" dirty="0"/>
              <a:t>实现</a:t>
            </a:r>
            <a:r>
              <a:rPr lang="zh-CN" altLang="en-US" sz="2000" dirty="0"/>
              <a:t>。</a:t>
            </a:r>
            <a:endParaRPr lang="zh-CN" altLang="zh-CN" sz="2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1143690" y="3175157"/>
            <a:ext cx="9848060" cy="830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1595337" y="3405841"/>
            <a:ext cx="5676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ser_obj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['</a:t>
            </a:r>
            <a:r>
              <a:rPr lang="zh-CN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小说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', '</a:t>
            </a:r>
            <a:r>
              <a:rPr lang="zh-CN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平凡的世界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']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065DAA4-397C-C57E-5880-6487E472C80E}"/>
              </a:ext>
            </a:extLst>
          </p:cNvPr>
          <p:cNvSpPr txBox="1"/>
          <p:nvPr/>
        </p:nvSpPr>
        <p:spPr>
          <a:xfrm>
            <a:off x="1143690" y="4244579"/>
            <a:ext cx="9848060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>
              <a:lnSpc>
                <a:spcPct val="150000"/>
              </a:lnSpc>
              <a:defRPr sz="18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pPr indent="0"/>
            <a:r>
              <a:rPr lang="zh-CN" altLang="zh-CN" sz="2000" dirty="0"/>
              <a:t>如果我们只知道书籍的名称为“自在独行”，但是书籍所属的类别并不清楚，此时我们要想知道这本书的类别与销售数量，则需要通过</a:t>
            </a:r>
            <a:r>
              <a:rPr lang="zh-CN" altLang="zh-CN" sz="2000" dirty="0">
                <a:solidFill>
                  <a:srgbClr val="1369B2"/>
                </a:solidFill>
              </a:rPr>
              <a:t>操作内层索引的方式</a:t>
            </a:r>
            <a:r>
              <a:rPr lang="zh-CN" altLang="zh-CN" sz="2000" dirty="0"/>
              <a:t>进行获取</a:t>
            </a:r>
            <a:r>
              <a:rPr lang="zh-CN" altLang="en-US" sz="2000" dirty="0"/>
              <a:t>。</a:t>
            </a:r>
            <a:endParaRPr lang="zh-CN" altLang="zh-CN" sz="20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1143690" y="5288981"/>
            <a:ext cx="9848060" cy="830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1595337" y="5519665"/>
            <a:ext cx="5676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ser_obj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[:, '</a:t>
            </a:r>
            <a:r>
              <a:rPr lang="zh-CN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自在独行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']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11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交换索引层级的顺序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21" name="原创设计师QQ598969553          _3"/>
          <p:cNvSpPr/>
          <p:nvPr/>
        </p:nvSpPr>
        <p:spPr>
          <a:xfrm>
            <a:off x="1019175" y="2536948"/>
            <a:ext cx="4590731" cy="2693046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原创设计师QQ598969553          _4"/>
          <p:cNvSpPr/>
          <p:nvPr/>
        </p:nvSpPr>
        <p:spPr>
          <a:xfrm>
            <a:off x="1239480" y="3573810"/>
            <a:ext cx="415012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交换索引层级顺序的方式，能够通过</a:t>
            </a:r>
            <a:r>
              <a:rPr lang="en-US" altLang="zh-CN" sz="18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swaplevel</a:t>
            </a:r>
            <a:r>
              <a:rPr lang="en-US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实现交换索引层级顺序的功能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3" name="原创设计师QQ598969553          _7"/>
          <p:cNvSpPr txBox="1"/>
          <p:nvPr/>
        </p:nvSpPr>
        <p:spPr>
          <a:xfrm>
            <a:off x="1019176" y="2916926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395009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交换索引层级的顺序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7E5008-855E-2C15-21FF-850F112EF03A}"/>
              </a:ext>
            </a:extLst>
          </p:cNvPr>
          <p:cNvSpPr txBox="1"/>
          <p:nvPr/>
        </p:nvSpPr>
        <p:spPr>
          <a:xfrm>
            <a:off x="1270670" y="2349674"/>
            <a:ext cx="78488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defRPr sz="20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zh-CN" dirty="0"/>
              <a:t>交换索引层级的顺序是指</a:t>
            </a:r>
            <a:r>
              <a:rPr lang="zh-CN" altLang="zh-CN" dirty="0">
                <a:solidFill>
                  <a:srgbClr val="1369B2"/>
                </a:solidFill>
              </a:rPr>
              <a:t>交换外层索引和内层索引的位置</a:t>
            </a:r>
            <a:r>
              <a:rPr lang="zh-CN" altLang="zh-CN" dirty="0"/>
              <a:t>。</a:t>
            </a:r>
          </a:p>
        </p:txBody>
      </p:sp>
      <p:sp>
        <p:nvSpPr>
          <p:cNvPr id="9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524986"/>
            <a:ext cx="1794552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概念</a:t>
            </a:r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191825" y="2907492"/>
            <a:ext cx="7344816" cy="33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0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交换索引层级的顺序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524986"/>
            <a:ext cx="1794552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实现方法</a:t>
            </a:r>
          </a:p>
        </p:txBody>
      </p:sp>
      <p:sp>
        <p:nvSpPr>
          <p:cNvPr id="2" name="矩形 1"/>
          <p:cNvSpPr/>
          <p:nvPr/>
        </p:nvSpPr>
        <p:spPr>
          <a:xfrm>
            <a:off x="1414686" y="2359069"/>
            <a:ext cx="79928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在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pandas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中，交换分层顺序的操作可以使用</a:t>
            </a:r>
            <a:r>
              <a:rPr lang="en-US" altLang="zh-CN" sz="20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swaplevel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方法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来完成。</a:t>
            </a:r>
            <a:endParaRPr lang="zh-CN" altLang="en-US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1416571" y="3069754"/>
            <a:ext cx="9071123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1868218" y="3323168"/>
            <a:ext cx="5228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ser_obj.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swaplevel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()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9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Series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337872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创建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Series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类的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对象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287706" y="2292541"/>
            <a:ext cx="9560028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通过向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类的构造方法中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传入一个列表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创建一个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925738"/>
            <a:ext cx="9560028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630710" y="3083040"/>
            <a:ext cx="8596438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pd.Series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data=['Python', 'C', 'Java',  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            'JavaScript', 'PHP', 'R']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287706" y="4186030"/>
            <a:ext cx="95600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当创建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类的对象时，也可以显式地给数据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指定标签索引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4819227"/>
            <a:ext cx="9560028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459208" y="4994572"/>
            <a:ext cx="9217024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pd.Series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(data=['Python', 'C', 'Java',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'JavaScript', 'PHP', 'R'], 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index=['a', 'b', 'c', 'd', 'e', 'f'])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544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10.7.5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分层索引排序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21" name="原创设计师QQ598969553          _3"/>
          <p:cNvSpPr/>
          <p:nvPr/>
        </p:nvSpPr>
        <p:spPr>
          <a:xfrm>
            <a:off x="1019175" y="2536948"/>
            <a:ext cx="4590731" cy="2693046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原创设计师QQ598969553          _4"/>
          <p:cNvSpPr/>
          <p:nvPr/>
        </p:nvSpPr>
        <p:spPr>
          <a:xfrm>
            <a:off x="1239480" y="3573810"/>
            <a:ext cx="415012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分层索引排序的方式，能够通过</a:t>
            </a:r>
            <a:r>
              <a:rPr lang="en-US" altLang="zh-CN" sz="18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sort_index</a:t>
            </a:r>
            <a:r>
              <a:rPr lang="en-US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实现分层索引排序的功能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3" name="原创设计师QQ598969553          _7"/>
          <p:cNvSpPr txBox="1"/>
          <p:nvPr/>
        </p:nvSpPr>
        <p:spPr>
          <a:xfrm>
            <a:off x="1019176" y="2916926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11208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10.7.5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分层索引排序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65DAA4-397C-C57E-5880-6487E472C80E}"/>
              </a:ext>
            </a:extLst>
          </p:cNvPr>
          <p:cNvSpPr txBox="1"/>
          <p:nvPr/>
        </p:nvSpPr>
        <p:spPr>
          <a:xfrm>
            <a:off x="1143690" y="1413570"/>
            <a:ext cx="98480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>
              <a:lnSpc>
                <a:spcPct val="150000"/>
              </a:lnSpc>
              <a:defRPr sz="18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pPr indent="0"/>
            <a:r>
              <a:rPr lang="zh-CN" altLang="zh-CN" sz="2000" dirty="0"/>
              <a:t>如果希望对具有分层索引的对象进行排序，则可以通过</a:t>
            </a:r>
            <a:r>
              <a:rPr lang="en-US" altLang="zh-CN" sz="2000" dirty="0" err="1">
                <a:solidFill>
                  <a:srgbClr val="1369B2"/>
                </a:solidFill>
              </a:rPr>
              <a:t>sort_index</a:t>
            </a:r>
            <a:r>
              <a:rPr lang="en-US" altLang="zh-CN" sz="2000" dirty="0">
                <a:solidFill>
                  <a:srgbClr val="1369B2"/>
                </a:solidFill>
              </a:rPr>
              <a:t>()</a:t>
            </a:r>
            <a:r>
              <a:rPr lang="zh-CN" altLang="zh-CN" sz="2000" dirty="0">
                <a:solidFill>
                  <a:srgbClr val="1369B2"/>
                </a:solidFill>
              </a:rPr>
              <a:t>方法</a:t>
            </a:r>
            <a:r>
              <a:rPr lang="zh-CN" altLang="zh-CN" sz="2000" dirty="0"/>
              <a:t>实现。使用</a:t>
            </a:r>
            <a:r>
              <a:rPr lang="en-US" altLang="zh-CN" sz="2000" dirty="0" err="1"/>
              <a:t>sort_index</a:t>
            </a:r>
            <a:r>
              <a:rPr lang="en-US" altLang="zh-CN" sz="2000" dirty="0"/>
              <a:t>()</a:t>
            </a:r>
            <a:r>
              <a:rPr lang="zh-CN" altLang="zh-CN" sz="2000" dirty="0"/>
              <a:t>方法进行排序时，会</a:t>
            </a:r>
            <a:r>
              <a:rPr lang="zh-CN" altLang="zh-CN" sz="2000" dirty="0">
                <a:solidFill>
                  <a:srgbClr val="1369B2"/>
                </a:solidFill>
              </a:rPr>
              <a:t>优先按外层索引排序</a:t>
            </a:r>
            <a:r>
              <a:rPr lang="zh-CN" altLang="zh-CN" sz="2000" dirty="0"/>
              <a:t>，</a:t>
            </a:r>
            <a:r>
              <a:rPr lang="zh-CN" altLang="zh-CN" sz="2000" dirty="0">
                <a:solidFill>
                  <a:srgbClr val="1369B2"/>
                </a:solidFill>
              </a:rPr>
              <a:t>然后再按照内层索引排序</a:t>
            </a:r>
            <a:r>
              <a:rPr lang="zh-CN" altLang="zh-CN" sz="2000" dirty="0"/>
              <a:t>。</a:t>
            </a:r>
          </a:p>
        </p:txBody>
      </p:sp>
      <p:pic>
        <p:nvPicPr>
          <p:cNvPr id="8" name="图片 7" descr="C:\Users\admin\Documents\Tencent Files\247993199\Image\C2C\}`~QR%D}`~PCP}1N]X8VXIX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/>
          <a:stretch/>
        </p:blipFill>
        <p:spPr bwMode="auto">
          <a:xfrm>
            <a:off x="2494806" y="2637706"/>
            <a:ext cx="6768752" cy="31306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045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790950" y="3014256"/>
            <a:ext cx="8220295" cy="707886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zh-CN" altLang="zh-CN" sz="4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案例：陕西高考分数线统计分析</a:t>
            </a:r>
            <a:endParaRPr lang="en-GB" altLang="zh-CN" sz="4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1126654" y="2968089"/>
            <a:ext cx="2232248" cy="923330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10.8</a:t>
            </a:r>
            <a:endParaRPr lang="en-US" altLang="en-GB" sz="5400" b="1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415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5095532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10.8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案例：陕西高考分数线统计分析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BAC2A9-05AB-C419-63B8-F959ED894204}"/>
              </a:ext>
            </a:extLst>
          </p:cNvPr>
          <p:cNvSpPr txBox="1"/>
          <p:nvPr/>
        </p:nvSpPr>
        <p:spPr>
          <a:xfrm>
            <a:off x="4222999" y="2997746"/>
            <a:ext cx="6480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为了帮助广大考生和家长了解历年高考的录取情况，有些网站上汇总了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各省市的录取控制分数线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。因受到多种因素的影响，每年的分数线或多或少会有一些变动。</a:t>
            </a:r>
          </a:p>
        </p:txBody>
      </p:sp>
      <p:pic>
        <p:nvPicPr>
          <p:cNvPr id="3" name="Picture 7" descr="总结小人">
            <a:extLst>
              <a:ext uri="{FF2B5EF4-FFF2-40B4-BE49-F238E27FC236}">
                <a16:creationId xmlns:a16="http://schemas.microsoft.com/office/drawing/2014/main" id="{A954B3C6-8F35-2B8C-8E09-6E9C9F79B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36" y="1321668"/>
            <a:ext cx="3908398" cy="59245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60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5095532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10.8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案例：陕西高考分数线统计分析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22283A2-4FD2-9C9E-B087-CE87018F0850}"/>
              </a:ext>
            </a:extLst>
          </p:cNvPr>
          <p:cNvSpPr txBox="1"/>
          <p:nvPr/>
        </p:nvSpPr>
        <p:spPr>
          <a:xfrm>
            <a:off x="4655046" y="2061642"/>
            <a:ext cx="61206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本案例要求对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2008~2022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年的高考数据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进行一些简单统计操作，具体分为以下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个目标：</a:t>
            </a:r>
            <a:endParaRPr lang="en-US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6" y="1989634"/>
            <a:ext cx="3456384" cy="3456384"/>
          </a:xfrm>
          <a:prstGeom prst="rect">
            <a:avLst/>
          </a:prstGeom>
        </p:spPr>
      </p:pic>
      <p:sp>
        <p:nvSpPr>
          <p:cNvPr id="17" name="六边形 16">
            <a:extLst>
              <a:ext uri="{FF2B5EF4-FFF2-40B4-BE49-F238E27FC236}">
                <a16:creationId xmlns:a16="http://schemas.microsoft.com/office/drawing/2014/main" id="{57610F72-73F6-18CD-2DF2-A7E327EAE2A2}"/>
              </a:ext>
            </a:extLst>
          </p:cNvPr>
          <p:cNvSpPr/>
          <p:nvPr/>
        </p:nvSpPr>
        <p:spPr>
          <a:xfrm>
            <a:off x="4824189" y="3456715"/>
            <a:ext cx="584640" cy="504000"/>
          </a:xfrm>
          <a:prstGeom prst="hexagon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" name="直线连接符 3">
            <a:extLst>
              <a:ext uri="{FF2B5EF4-FFF2-40B4-BE49-F238E27FC236}">
                <a16:creationId xmlns:a16="http://schemas.microsoft.com/office/drawing/2014/main" id="{36AC450A-6F57-EC21-D100-E1576570DA80}"/>
              </a:ext>
            </a:extLst>
          </p:cNvPr>
          <p:cNvCxnSpPr>
            <a:cxnSpLocks/>
          </p:cNvCxnSpPr>
          <p:nvPr/>
        </p:nvCxnSpPr>
        <p:spPr>
          <a:xfrm>
            <a:off x="5304615" y="3960715"/>
            <a:ext cx="5471111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19AF5D6-47AD-C677-132D-67081FB40638}"/>
              </a:ext>
            </a:extLst>
          </p:cNvPr>
          <p:cNvSpPr txBox="1"/>
          <p:nvPr/>
        </p:nvSpPr>
        <p:spPr>
          <a:xfrm>
            <a:off x="5591150" y="3231733"/>
            <a:ext cx="5184576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zh-CN" sz="1800" dirty="0"/>
              <a:t>一本与二本文理科</a:t>
            </a:r>
            <a:r>
              <a:rPr lang="zh-CN" altLang="zh-CN" sz="1800" dirty="0">
                <a:solidFill>
                  <a:srgbClr val="1369B2"/>
                </a:solidFill>
              </a:rPr>
              <a:t>最高分数线</a:t>
            </a:r>
            <a:r>
              <a:rPr lang="zh-CN" altLang="zh-CN" sz="1800" dirty="0"/>
              <a:t>、</a:t>
            </a:r>
            <a:r>
              <a:rPr lang="zh-CN" altLang="zh-CN" sz="1800" dirty="0">
                <a:solidFill>
                  <a:srgbClr val="1369B2"/>
                </a:solidFill>
              </a:rPr>
              <a:t>最低的分数线</a:t>
            </a:r>
            <a:r>
              <a:rPr lang="zh-CN" altLang="zh-CN" sz="1800" dirty="0"/>
              <a:t>是多少分，相差多少分</a:t>
            </a:r>
            <a:endParaRPr lang="en-US" altLang="zh-CN" sz="1800" dirty="0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57610F72-73F6-18CD-2DF2-A7E327EAE2A2}"/>
              </a:ext>
            </a:extLst>
          </p:cNvPr>
          <p:cNvSpPr/>
          <p:nvPr/>
        </p:nvSpPr>
        <p:spPr>
          <a:xfrm>
            <a:off x="4824189" y="4236463"/>
            <a:ext cx="584640" cy="504000"/>
          </a:xfrm>
          <a:prstGeom prst="hexagon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3" name="直线连接符 3">
            <a:extLst>
              <a:ext uri="{FF2B5EF4-FFF2-40B4-BE49-F238E27FC236}">
                <a16:creationId xmlns:a16="http://schemas.microsoft.com/office/drawing/2014/main" id="{36AC450A-6F57-EC21-D100-E1576570DA80}"/>
              </a:ext>
            </a:extLst>
          </p:cNvPr>
          <p:cNvCxnSpPr>
            <a:cxnSpLocks/>
          </p:cNvCxnSpPr>
          <p:nvPr/>
        </p:nvCxnSpPr>
        <p:spPr>
          <a:xfrm>
            <a:off x="5304615" y="4740463"/>
            <a:ext cx="5471111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19AF5D6-47AD-C677-132D-67081FB40638}"/>
              </a:ext>
            </a:extLst>
          </p:cNvPr>
          <p:cNvSpPr txBox="1"/>
          <p:nvPr/>
        </p:nvSpPr>
        <p:spPr>
          <a:xfrm>
            <a:off x="5591150" y="4011481"/>
            <a:ext cx="5184576" cy="7259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zh-CN" sz="1800" dirty="0"/>
              <a:t>相比</a:t>
            </a:r>
            <a:r>
              <a:rPr lang="en-US" altLang="zh-CN" sz="1800" dirty="0"/>
              <a:t>2021</a:t>
            </a:r>
            <a:r>
              <a:rPr lang="zh-CN" altLang="zh-CN" sz="1800" dirty="0"/>
              <a:t>年，</a:t>
            </a:r>
            <a:r>
              <a:rPr lang="en-US" altLang="zh-CN" sz="1800" dirty="0"/>
              <a:t>2022</a:t>
            </a:r>
            <a:r>
              <a:rPr lang="zh-CN" altLang="zh-CN" sz="1800" dirty="0"/>
              <a:t>年</a:t>
            </a:r>
            <a:r>
              <a:rPr lang="zh-CN" altLang="zh-CN" sz="1800" dirty="0">
                <a:solidFill>
                  <a:srgbClr val="1369B2"/>
                </a:solidFill>
              </a:rPr>
              <a:t>一本文理科与二本文理科变化了多少分</a:t>
            </a:r>
            <a:endParaRPr lang="en-US" altLang="zh-CN" sz="1800" dirty="0">
              <a:solidFill>
                <a:srgbClr val="1369B2"/>
              </a:solidFill>
            </a:endParaRPr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57610F72-73F6-18CD-2DF2-A7E327EAE2A2}"/>
              </a:ext>
            </a:extLst>
          </p:cNvPr>
          <p:cNvSpPr/>
          <p:nvPr/>
        </p:nvSpPr>
        <p:spPr>
          <a:xfrm>
            <a:off x="4824189" y="5013196"/>
            <a:ext cx="584640" cy="504000"/>
          </a:xfrm>
          <a:prstGeom prst="hexagon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线连接符 3">
            <a:extLst>
              <a:ext uri="{FF2B5EF4-FFF2-40B4-BE49-F238E27FC236}">
                <a16:creationId xmlns:a16="http://schemas.microsoft.com/office/drawing/2014/main" id="{36AC450A-6F57-EC21-D100-E1576570DA80}"/>
              </a:ext>
            </a:extLst>
          </p:cNvPr>
          <p:cNvCxnSpPr>
            <a:cxnSpLocks/>
          </p:cNvCxnSpPr>
          <p:nvPr/>
        </p:nvCxnSpPr>
        <p:spPr>
          <a:xfrm>
            <a:off x="5304615" y="5517196"/>
            <a:ext cx="5471111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19AF5D6-47AD-C677-132D-67081FB40638}"/>
              </a:ext>
            </a:extLst>
          </p:cNvPr>
          <p:cNvSpPr txBox="1"/>
          <p:nvPr/>
        </p:nvSpPr>
        <p:spPr>
          <a:xfrm>
            <a:off x="5591150" y="5055471"/>
            <a:ext cx="5184576" cy="3935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2008~2022</a:t>
            </a:r>
            <a:r>
              <a:rPr lang="zh-CN" altLang="zh-CN" sz="1800" dirty="0"/>
              <a:t>年这十五年</a:t>
            </a:r>
            <a:r>
              <a:rPr lang="zh-CN" altLang="zh-CN" sz="1800" dirty="0">
                <a:solidFill>
                  <a:srgbClr val="1369B2"/>
                </a:solidFill>
              </a:rPr>
              <a:t>各科分数线的平均值</a:t>
            </a:r>
            <a:endParaRPr lang="en-US" altLang="zh-CN" sz="1800" dirty="0">
              <a:solidFill>
                <a:srgbClr val="1369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9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5095532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本章小结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1B0C1F-C835-C8BD-7194-6C4C90444E34}"/>
              </a:ext>
            </a:extLst>
          </p:cNvPr>
          <p:cNvSpPr txBox="1"/>
          <p:nvPr/>
        </p:nvSpPr>
        <p:spPr>
          <a:xfrm>
            <a:off x="1651683" y="3114360"/>
            <a:ext cx="9161791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pPr marL="0" indent="0">
              <a:buNone/>
            </a:pPr>
            <a:r>
              <a:rPr lang="zh-CN" altLang="zh-CN" dirty="0"/>
              <a:t>本章主要针对数据分析库</a:t>
            </a:r>
            <a:r>
              <a:rPr lang="en-US" altLang="zh-CN" dirty="0"/>
              <a:t>pandas</a:t>
            </a:r>
            <a:r>
              <a:rPr lang="zh-CN" altLang="zh-CN" dirty="0"/>
              <a:t>的基础知识进行了介绍，包括</a:t>
            </a:r>
            <a:r>
              <a:rPr lang="zh-CN" altLang="zh-CN" dirty="0">
                <a:solidFill>
                  <a:srgbClr val="1369B2"/>
                </a:solidFill>
              </a:rPr>
              <a:t>数据结构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1369B2"/>
                </a:solidFill>
              </a:rPr>
              <a:t>索引和切片操作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1369B2"/>
                </a:solidFill>
              </a:rPr>
              <a:t>读写数据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1369B2"/>
                </a:solidFill>
              </a:rPr>
              <a:t>数据排序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1369B2"/>
                </a:solidFill>
              </a:rPr>
              <a:t>算术运算与数据对齐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1369B2"/>
                </a:solidFill>
              </a:rPr>
              <a:t>统计计算与描述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1369B2"/>
                </a:solidFill>
              </a:rPr>
              <a:t>分层索引操作</a:t>
            </a:r>
            <a:r>
              <a:rPr lang="zh-CN" altLang="zh-CN" dirty="0"/>
              <a:t>等，通过本章的学习，希望大家可以掌握</a:t>
            </a:r>
            <a:r>
              <a:rPr lang="en-US" altLang="zh-CN" dirty="0"/>
              <a:t>pandas</a:t>
            </a:r>
            <a:r>
              <a:rPr lang="zh-CN" altLang="zh-CN" dirty="0"/>
              <a:t>的基础知识。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BA37B3-B4F1-3F67-685C-520ABCB6DFF2}"/>
              </a:ext>
            </a:extLst>
          </p:cNvPr>
          <p:cNvSpPr/>
          <p:nvPr/>
        </p:nvSpPr>
        <p:spPr>
          <a:xfrm>
            <a:off x="1123449" y="2349674"/>
            <a:ext cx="10218261" cy="2952327"/>
          </a:xfrm>
          <a:prstGeom prst="rect">
            <a:avLst/>
          </a:prstGeom>
          <a:noFill/>
          <a:ln w="508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37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Series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55046" y="3399844"/>
            <a:ext cx="57394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虽然我们现在只能看到用户指定的标签索引，但是系统仍然会生成一组位置索引，只是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位置索引是隐藏的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。</a:t>
            </a:r>
          </a:p>
        </p:txBody>
      </p:sp>
      <p:grpSp>
        <p:nvGrpSpPr>
          <p:cNvPr id="16" name="Группа 65">
            <a:extLst>
              <a:ext uri="{FF2B5EF4-FFF2-40B4-BE49-F238E27FC236}">
                <a16:creationId xmlns:a16="http://schemas.microsoft.com/office/drawing/2014/main" id="{60A30B51-585D-B299-A3F2-0268BA0A90E9}"/>
              </a:ext>
            </a:extLst>
          </p:cNvPr>
          <p:cNvGrpSpPr/>
          <p:nvPr/>
        </p:nvGrpSpPr>
        <p:grpSpPr>
          <a:xfrm>
            <a:off x="1846734" y="2853730"/>
            <a:ext cx="1680756" cy="2528914"/>
            <a:chOff x="10248578" y="3546427"/>
            <a:chExt cx="4067901" cy="6120679"/>
          </a:xfrm>
        </p:grpSpPr>
        <p:grpSp>
          <p:nvGrpSpPr>
            <p:cNvPr id="17" name="Группа 66">
              <a:extLst>
                <a:ext uri="{FF2B5EF4-FFF2-40B4-BE49-F238E27FC236}">
                  <a16:creationId xmlns:a16="http://schemas.microsoft.com/office/drawing/2014/main" id="{ED98AC13-151D-F7E1-CCE5-52C194CA0E6E}"/>
                </a:ext>
              </a:extLst>
            </p:cNvPr>
            <p:cNvGrpSpPr/>
            <p:nvPr/>
          </p:nvGrpSpPr>
          <p:grpSpPr>
            <a:xfrm>
              <a:off x="10248578" y="3656158"/>
              <a:ext cx="4067901" cy="6010948"/>
              <a:chOff x="15868751" y="9379074"/>
              <a:chExt cx="1136650" cy="1679575"/>
            </a:xfrm>
          </p:grpSpPr>
          <p:sp>
            <p:nvSpPr>
              <p:cNvPr id="19" name="Freeform 917">
                <a:extLst>
                  <a:ext uri="{FF2B5EF4-FFF2-40B4-BE49-F238E27FC236}">
                    <a16:creationId xmlns:a16="http://schemas.microsoft.com/office/drawing/2014/main" id="{3D81C9B1-722E-55CB-0FAD-C0C80D587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8526" y="10871324"/>
                <a:ext cx="165100" cy="187325"/>
              </a:xfrm>
              <a:custGeom>
                <a:avLst/>
                <a:gdLst>
                  <a:gd name="T0" fmla="*/ 42 w 52"/>
                  <a:gd name="T1" fmla="*/ 34 h 59"/>
                  <a:gd name="T2" fmla="*/ 42 w 52"/>
                  <a:gd name="T3" fmla="*/ 10 h 59"/>
                  <a:gd name="T4" fmla="*/ 43 w 52"/>
                  <a:gd name="T5" fmla="*/ 4 h 59"/>
                  <a:gd name="T6" fmla="*/ 7 w 52"/>
                  <a:gd name="T7" fmla="*/ 0 h 59"/>
                  <a:gd name="T8" fmla="*/ 9 w 52"/>
                  <a:gd name="T9" fmla="*/ 10 h 59"/>
                  <a:gd name="T10" fmla="*/ 10 w 52"/>
                  <a:gd name="T11" fmla="*/ 34 h 59"/>
                  <a:gd name="T12" fmla="*/ 0 w 52"/>
                  <a:gd name="T13" fmla="*/ 51 h 59"/>
                  <a:gd name="T14" fmla="*/ 26 w 52"/>
                  <a:gd name="T15" fmla="*/ 57 h 59"/>
                  <a:gd name="T16" fmla="*/ 52 w 52"/>
                  <a:gd name="T17" fmla="*/ 51 h 59"/>
                  <a:gd name="T18" fmla="*/ 42 w 52"/>
                  <a:gd name="T19" fmla="*/ 3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9">
                    <a:moveTo>
                      <a:pt x="42" y="34"/>
                    </a:moveTo>
                    <a:cubicBezTo>
                      <a:pt x="42" y="29"/>
                      <a:pt x="41" y="22"/>
                      <a:pt x="42" y="10"/>
                    </a:cubicBezTo>
                    <a:cubicBezTo>
                      <a:pt x="43" y="8"/>
                      <a:pt x="43" y="6"/>
                      <a:pt x="43" y="4"/>
                    </a:cubicBezTo>
                    <a:cubicBezTo>
                      <a:pt x="35" y="3"/>
                      <a:pt x="21" y="2"/>
                      <a:pt x="7" y="0"/>
                    </a:cubicBezTo>
                    <a:cubicBezTo>
                      <a:pt x="8" y="3"/>
                      <a:pt x="9" y="6"/>
                      <a:pt x="9" y="10"/>
                    </a:cubicBezTo>
                    <a:cubicBezTo>
                      <a:pt x="11" y="22"/>
                      <a:pt x="10" y="29"/>
                      <a:pt x="10" y="34"/>
                    </a:cubicBezTo>
                    <a:cubicBezTo>
                      <a:pt x="4" y="38"/>
                      <a:pt x="0" y="44"/>
                      <a:pt x="0" y="51"/>
                    </a:cubicBezTo>
                    <a:cubicBezTo>
                      <a:pt x="0" y="59"/>
                      <a:pt x="11" y="57"/>
                      <a:pt x="26" y="57"/>
                    </a:cubicBezTo>
                    <a:cubicBezTo>
                      <a:pt x="40" y="57"/>
                      <a:pt x="52" y="59"/>
                      <a:pt x="52" y="51"/>
                    </a:cubicBezTo>
                    <a:cubicBezTo>
                      <a:pt x="52" y="44"/>
                      <a:pt x="48" y="38"/>
                      <a:pt x="42" y="34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20" name="Freeform 918">
                <a:extLst>
                  <a:ext uri="{FF2B5EF4-FFF2-40B4-BE49-F238E27FC236}">
                    <a16:creationId xmlns:a16="http://schemas.microsoft.com/office/drawing/2014/main" id="{8A09C348-1A61-2263-59ED-EDB2DF9CC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75126" y="9379074"/>
                <a:ext cx="930275" cy="1676400"/>
              </a:xfrm>
              <a:custGeom>
                <a:avLst/>
                <a:gdLst>
                  <a:gd name="T0" fmla="*/ 229 w 293"/>
                  <a:gd name="T1" fmla="*/ 347 h 528"/>
                  <a:gd name="T2" fmla="*/ 271 w 293"/>
                  <a:gd name="T3" fmla="*/ 308 h 528"/>
                  <a:gd name="T4" fmla="*/ 189 w 293"/>
                  <a:gd name="T5" fmla="*/ 215 h 528"/>
                  <a:gd name="T6" fmla="*/ 276 w 293"/>
                  <a:gd name="T7" fmla="*/ 100 h 528"/>
                  <a:gd name="T8" fmla="*/ 76 w 293"/>
                  <a:gd name="T9" fmla="*/ 100 h 528"/>
                  <a:gd name="T10" fmla="*/ 141 w 293"/>
                  <a:gd name="T11" fmla="*/ 215 h 528"/>
                  <a:gd name="T12" fmla="*/ 19 w 293"/>
                  <a:gd name="T13" fmla="*/ 284 h 528"/>
                  <a:gd name="T14" fmla="*/ 1 w 293"/>
                  <a:gd name="T15" fmla="*/ 294 h 528"/>
                  <a:gd name="T16" fmla="*/ 7 w 293"/>
                  <a:gd name="T17" fmla="*/ 302 h 528"/>
                  <a:gd name="T18" fmla="*/ 10 w 293"/>
                  <a:gd name="T19" fmla="*/ 295 h 528"/>
                  <a:gd name="T20" fmla="*/ 8 w 293"/>
                  <a:gd name="T21" fmla="*/ 315 h 528"/>
                  <a:gd name="T22" fmla="*/ 16 w 293"/>
                  <a:gd name="T23" fmla="*/ 302 h 528"/>
                  <a:gd name="T24" fmla="*/ 18 w 293"/>
                  <a:gd name="T25" fmla="*/ 302 h 528"/>
                  <a:gd name="T26" fmla="*/ 25 w 293"/>
                  <a:gd name="T27" fmla="*/ 320 h 528"/>
                  <a:gd name="T28" fmla="*/ 27 w 293"/>
                  <a:gd name="T29" fmla="*/ 300 h 528"/>
                  <a:gd name="T30" fmla="*/ 34 w 293"/>
                  <a:gd name="T31" fmla="*/ 317 h 528"/>
                  <a:gd name="T32" fmla="*/ 43 w 293"/>
                  <a:gd name="T33" fmla="*/ 292 h 528"/>
                  <a:gd name="T34" fmla="*/ 45 w 293"/>
                  <a:gd name="T35" fmla="*/ 293 h 528"/>
                  <a:gd name="T36" fmla="*/ 56 w 293"/>
                  <a:gd name="T37" fmla="*/ 299 h 528"/>
                  <a:gd name="T38" fmla="*/ 89 w 293"/>
                  <a:gd name="T39" fmla="*/ 264 h 528"/>
                  <a:gd name="T40" fmla="*/ 116 w 293"/>
                  <a:gd name="T41" fmla="*/ 308 h 528"/>
                  <a:gd name="T42" fmla="*/ 135 w 293"/>
                  <a:gd name="T43" fmla="*/ 439 h 528"/>
                  <a:gd name="T44" fmla="*/ 214 w 293"/>
                  <a:gd name="T45" fmla="*/ 467 h 528"/>
                  <a:gd name="T46" fmla="*/ 220 w 293"/>
                  <a:gd name="T47" fmla="*/ 496 h 528"/>
                  <a:gd name="T48" fmla="*/ 257 w 293"/>
                  <a:gd name="T49" fmla="*/ 488 h 528"/>
                  <a:gd name="T50" fmla="*/ 238 w 293"/>
                  <a:gd name="T51" fmla="*/ 434 h 528"/>
                  <a:gd name="T52" fmla="*/ 203 w 293"/>
                  <a:gd name="T53" fmla="*/ 424 h 528"/>
                  <a:gd name="T54" fmla="*/ 171 w 293"/>
                  <a:gd name="T55" fmla="*/ 375 h 528"/>
                  <a:gd name="T56" fmla="*/ 208 w 293"/>
                  <a:gd name="T57" fmla="*/ 420 h 528"/>
                  <a:gd name="T58" fmla="*/ 224 w 293"/>
                  <a:gd name="T59" fmla="*/ 413 h 528"/>
                  <a:gd name="T60" fmla="*/ 223 w 293"/>
                  <a:gd name="T61" fmla="*/ 351 h 528"/>
                  <a:gd name="T62" fmla="*/ 212 w 293"/>
                  <a:gd name="T63" fmla="*/ 316 h 528"/>
                  <a:gd name="T64" fmla="*/ 211 w 293"/>
                  <a:gd name="T65" fmla="*/ 314 h 528"/>
                  <a:gd name="T66" fmla="*/ 219 w 293"/>
                  <a:gd name="T67" fmla="*/ 295 h 528"/>
                  <a:gd name="T68" fmla="*/ 261 w 293"/>
                  <a:gd name="T69" fmla="*/ 276 h 528"/>
                  <a:gd name="T70" fmla="*/ 236 w 293"/>
                  <a:gd name="T71" fmla="*/ 296 h 528"/>
                  <a:gd name="T72" fmla="*/ 216 w 293"/>
                  <a:gd name="T73" fmla="*/ 311 h 528"/>
                  <a:gd name="T74" fmla="*/ 218 w 293"/>
                  <a:gd name="T75" fmla="*/ 318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3" h="528">
                    <a:moveTo>
                      <a:pt x="218" y="318"/>
                    </a:moveTo>
                    <a:cubicBezTo>
                      <a:pt x="216" y="324"/>
                      <a:pt x="222" y="348"/>
                      <a:pt x="229" y="347"/>
                    </a:cubicBezTo>
                    <a:cubicBezTo>
                      <a:pt x="239" y="345"/>
                      <a:pt x="252" y="333"/>
                      <a:pt x="258" y="326"/>
                    </a:cubicBezTo>
                    <a:cubicBezTo>
                      <a:pt x="266" y="316"/>
                      <a:pt x="266" y="315"/>
                      <a:pt x="271" y="308"/>
                    </a:cubicBezTo>
                    <a:cubicBezTo>
                      <a:pt x="275" y="301"/>
                      <a:pt x="293" y="280"/>
                      <a:pt x="291" y="273"/>
                    </a:cubicBezTo>
                    <a:cubicBezTo>
                      <a:pt x="283" y="246"/>
                      <a:pt x="218" y="222"/>
                      <a:pt x="189" y="215"/>
                    </a:cubicBezTo>
                    <a:cubicBezTo>
                      <a:pt x="186" y="215"/>
                      <a:pt x="186" y="205"/>
                      <a:pt x="191" y="199"/>
                    </a:cubicBezTo>
                    <a:cubicBezTo>
                      <a:pt x="239" y="192"/>
                      <a:pt x="276" y="151"/>
                      <a:pt x="276" y="100"/>
                    </a:cubicBezTo>
                    <a:cubicBezTo>
                      <a:pt x="276" y="45"/>
                      <a:pt x="231" y="0"/>
                      <a:pt x="176" y="0"/>
                    </a:cubicBezTo>
                    <a:cubicBezTo>
                      <a:pt x="121" y="0"/>
                      <a:pt x="76" y="45"/>
                      <a:pt x="76" y="100"/>
                    </a:cubicBezTo>
                    <a:cubicBezTo>
                      <a:pt x="76" y="144"/>
                      <a:pt x="103" y="180"/>
                      <a:pt x="142" y="194"/>
                    </a:cubicBezTo>
                    <a:cubicBezTo>
                      <a:pt x="146" y="201"/>
                      <a:pt x="147" y="215"/>
                      <a:pt x="141" y="215"/>
                    </a:cubicBezTo>
                    <a:cubicBezTo>
                      <a:pt x="107" y="218"/>
                      <a:pt x="92" y="228"/>
                      <a:pt x="85" y="233"/>
                    </a:cubicBezTo>
                    <a:cubicBezTo>
                      <a:pt x="74" y="242"/>
                      <a:pt x="33" y="275"/>
                      <a:pt x="19" y="284"/>
                    </a:cubicBezTo>
                    <a:cubicBezTo>
                      <a:pt x="18" y="284"/>
                      <a:pt x="18" y="284"/>
                      <a:pt x="18" y="284"/>
                    </a:cubicBezTo>
                    <a:cubicBezTo>
                      <a:pt x="5" y="286"/>
                      <a:pt x="1" y="291"/>
                      <a:pt x="1" y="294"/>
                    </a:cubicBezTo>
                    <a:cubicBezTo>
                      <a:pt x="1" y="301"/>
                      <a:pt x="1" y="301"/>
                      <a:pt x="1" y="301"/>
                    </a:cubicBezTo>
                    <a:cubicBezTo>
                      <a:pt x="0" y="307"/>
                      <a:pt x="6" y="308"/>
                      <a:pt x="7" y="302"/>
                    </a:cubicBezTo>
                    <a:cubicBezTo>
                      <a:pt x="7" y="302"/>
                      <a:pt x="7" y="305"/>
                      <a:pt x="8" y="298"/>
                    </a:cubicBezTo>
                    <a:cubicBezTo>
                      <a:pt x="8" y="297"/>
                      <a:pt x="9" y="296"/>
                      <a:pt x="10" y="295"/>
                    </a:cubicBezTo>
                    <a:cubicBezTo>
                      <a:pt x="9" y="296"/>
                      <a:pt x="9" y="297"/>
                      <a:pt x="8" y="298"/>
                    </a:cubicBezTo>
                    <a:cubicBezTo>
                      <a:pt x="8" y="306"/>
                      <a:pt x="8" y="315"/>
                      <a:pt x="8" y="315"/>
                    </a:cubicBezTo>
                    <a:cubicBezTo>
                      <a:pt x="7" y="321"/>
                      <a:pt x="15" y="322"/>
                      <a:pt x="16" y="316"/>
                    </a:cubicBezTo>
                    <a:cubicBezTo>
                      <a:pt x="16" y="316"/>
                      <a:pt x="15" y="310"/>
                      <a:pt x="16" y="302"/>
                    </a:cubicBezTo>
                    <a:cubicBezTo>
                      <a:pt x="16" y="301"/>
                      <a:pt x="18" y="299"/>
                      <a:pt x="19" y="298"/>
                    </a:cubicBezTo>
                    <a:cubicBezTo>
                      <a:pt x="18" y="299"/>
                      <a:pt x="18" y="301"/>
                      <a:pt x="18" y="302"/>
                    </a:cubicBezTo>
                    <a:cubicBezTo>
                      <a:pt x="17" y="309"/>
                      <a:pt x="17" y="319"/>
                      <a:pt x="17" y="319"/>
                    </a:cubicBezTo>
                    <a:cubicBezTo>
                      <a:pt x="16" y="325"/>
                      <a:pt x="24" y="326"/>
                      <a:pt x="25" y="320"/>
                    </a:cubicBezTo>
                    <a:cubicBezTo>
                      <a:pt x="25" y="320"/>
                      <a:pt x="25" y="311"/>
                      <a:pt x="26" y="303"/>
                    </a:cubicBezTo>
                    <a:cubicBezTo>
                      <a:pt x="26" y="302"/>
                      <a:pt x="26" y="301"/>
                      <a:pt x="27" y="300"/>
                    </a:cubicBezTo>
                    <a:cubicBezTo>
                      <a:pt x="27" y="308"/>
                      <a:pt x="26" y="316"/>
                      <a:pt x="26" y="316"/>
                    </a:cubicBezTo>
                    <a:cubicBezTo>
                      <a:pt x="26" y="322"/>
                      <a:pt x="34" y="323"/>
                      <a:pt x="34" y="317"/>
                    </a:cubicBezTo>
                    <a:cubicBezTo>
                      <a:pt x="34" y="317"/>
                      <a:pt x="35" y="308"/>
                      <a:pt x="35" y="300"/>
                    </a:cubicBezTo>
                    <a:cubicBezTo>
                      <a:pt x="36" y="297"/>
                      <a:pt x="40" y="292"/>
                      <a:pt x="43" y="292"/>
                    </a:cubicBezTo>
                    <a:cubicBezTo>
                      <a:pt x="46" y="292"/>
                      <a:pt x="49" y="290"/>
                      <a:pt x="49" y="290"/>
                    </a:cubicBezTo>
                    <a:cubicBezTo>
                      <a:pt x="49" y="293"/>
                      <a:pt x="47" y="293"/>
                      <a:pt x="45" y="293"/>
                    </a:cubicBezTo>
                    <a:cubicBezTo>
                      <a:pt x="39" y="293"/>
                      <a:pt x="39" y="302"/>
                      <a:pt x="45" y="302"/>
                    </a:cubicBezTo>
                    <a:cubicBezTo>
                      <a:pt x="45" y="302"/>
                      <a:pt x="54" y="301"/>
                      <a:pt x="56" y="299"/>
                    </a:cubicBezTo>
                    <a:cubicBezTo>
                      <a:pt x="59" y="294"/>
                      <a:pt x="59" y="289"/>
                      <a:pt x="55" y="285"/>
                    </a:cubicBezTo>
                    <a:cubicBezTo>
                      <a:pt x="62" y="280"/>
                      <a:pt x="75" y="275"/>
                      <a:pt x="89" y="264"/>
                    </a:cubicBezTo>
                    <a:cubicBezTo>
                      <a:pt x="102" y="254"/>
                      <a:pt x="112" y="255"/>
                      <a:pt x="113" y="259"/>
                    </a:cubicBezTo>
                    <a:cubicBezTo>
                      <a:pt x="114" y="264"/>
                      <a:pt x="115" y="288"/>
                      <a:pt x="116" y="308"/>
                    </a:cubicBezTo>
                    <a:cubicBezTo>
                      <a:pt x="118" y="330"/>
                      <a:pt x="112" y="350"/>
                      <a:pt x="113" y="370"/>
                    </a:cubicBezTo>
                    <a:cubicBezTo>
                      <a:pt x="113" y="388"/>
                      <a:pt x="120" y="423"/>
                      <a:pt x="135" y="439"/>
                    </a:cubicBezTo>
                    <a:cubicBezTo>
                      <a:pt x="142" y="447"/>
                      <a:pt x="150" y="453"/>
                      <a:pt x="157" y="457"/>
                    </a:cubicBezTo>
                    <a:cubicBezTo>
                      <a:pt x="180" y="466"/>
                      <a:pt x="204" y="467"/>
                      <a:pt x="214" y="467"/>
                    </a:cubicBezTo>
                    <a:cubicBezTo>
                      <a:pt x="232" y="467"/>
                      <a:pt x="227" y="479"/>
                      <a:pt x="226" y="482"/>
                    </a:cubicBezTo>
                    <a:cubicBezTo>
                      <a:pt x="225" y="490"/>
                      <a:pt x="222" y="493"/>
                      <a:pt x="220" y="496"/>
                    </a:cubicBezTo>
                    <a:cubicBezTo>
                      <a:pt x="214" y="509"/>
                      <a:pt x="223" y="527"/>
                      <a:pt x="235" y="527"/>
                    </a:cubicBezTo>
                    <a:cubicBezTo>
                      <a:pt x="246" y="528"/>
                      <a:pt x="252" y="504"/>
                      <a:pt x="257" y="488"/>
                    </a:cubicBezTo>
                    <a:cubicBezTo>
                      <a:pt x="262" y="472"/>
                      <a:pt x="274" y="436"/>
                      <a:pt x="244" y="434"/>
                    </a:cubicBezTo>
                    <a:cubicBezTo>
                      <a:pt x="243" y="434"/>
                      <a:pt x="241" y="434"/>
                      <a:pt x="238" y="434"/>
                    </a:cubicBezTo>
                    <a:cubicBezTo>
                      <a:pt x="238" y="434"/>
                      <a:pt x="238" y="434"/>
                      <a:pt x="238" y="434"/>
                    </a:cubicBezTo>
                    <a:cubicBezTo>
                      <a:pt x="230" y="434"/>
                      <a:pt x="213" y="430"/>
                      <a:pt x="203" y="424"/>
                    </a:cubicBezTo>
                    <a:cubicBezTo>
                      <a:pt x="196" y="420"/>
                      <a:pt x="182" y="413"/>
                      <a:pt x="178" y="412"/>
                    </a:cubicBezTo>
                    <a:cubicBezTo>
                      <a:pt x="177" y="384"/>
                      <a:pt x="170" y="374"/>
                      <a:pt x="171" y="375"/>
                    </a:cubicBezTo>
                    <a:cubicBezTo>
                      <a:pt x="177" y="382"/>
                      <a:pt x="181" y="390"/>
                      <a:pt x="183" y="409"/>
                    </a:cubicBezTo>
                    <a:cubicBezTo>
                      <a:pt x="192" y="412"/>
                      <a:pt x="201" y="416"/>
                      <a:pt x="208" y="420"/>
                    </a:cubicBezTo>
                    <a:cubicBezTo>
                      <a:pt x="212" y="423"/>
                      <a:pt x="217" y="424"/>
                      <a:pt x="222" y="426"/>
                    </a:cubicBezTo>
                    <a:cubicBezTo>
                      <a:pt x="223" y="422"/>
                      <a:pt x="224" y="417"/>
                      <a:pt x="224" y="413"/>
                    </a:cubicBezTo>
                    <a:cubicBezTo>
                      <a:pt x="227" y="396"/>
                      <a:pt x="224" y="368"/>
                      <a:pt x="224" y="368"/>
                    </a:cubicBezTo>
                    <a:cubicBezTo>
                      <a:pt x="224" y="368"/>
                      <a:pt x="224" y="360"/>
                      <a:pt x="223" y="351"/>
                    </a:cubicBezTo>
                    <a:cubicBezTo>
                      <a:pt x="222" y="350"/>
                      <a:pt x="221" y="349"/>
                      <a:pt x="220" y="348"/>
                    </a:cubicBezTo>
                    <a:cubicBezTo>
                      <a:pt x="214" y="341"/>
                      <a:pt x="211" y="323"/>
                      <a:pt x="212" y="316"/>
                    </a:cubicBezTo>
                    <a:cubicBezTo>
                      <a:pt x="212" y="316"/>
                      <a:pt x="212" y="316"/>
                      <a:pt x="212" y="316"/>
                    </a:cubicBezTo>
                    <a:cubicBezTo>
                      <a:pt x="212" y="315"/>
                      <a:pt x="211" y="315"/>
                      <a:pt x="211" y="314"/>
                    </a:cubicBezTo>
                    <a:cubicBezTo>
                      <a:pt x="209" y="310"/>
                      <a:pt x="209" y="306"/>
                      <a:pt x="211" y="302"/>
                    </a:cubicBezTo>
                    <a:cubicBezTo>
                      <a:pt x="213" y="300"/>
                      <a:pt x="216" y="297"/>
                      <a:pt x="219" y="295"/>
                    </a:cubicBezTo>
                    <a:cubicBezTo>
                      <a:pt x="219" y="284"/>
                      <a:pt x="220" y="275"/>
                      <a:pt x="219" y="268"/>
                    </a:cubicBezTo>
                    <a:cubicBezTo>
                      <a:pt x="227" y="273"/>
                      <a:pt x="260" y="274"/>
                      <a:pt x="261" y="276"/>
                    </a:cubicBezTo>
                    <a:cubicBezTo>
                      <a:pt x="261" y="277"/>
                      <a:pt x="258" y="290"/>
                      <a:pt x="255" y="292"/>
                    </a:cubicBezTo>
                    <a:cubicBezTo>
                      <a:pt x="246" y="297"/>
                      <a:pt x="241" y="297"/>
                      <a:pt x="236" y="296"/>
                    </a:cubicBezTo>
                    <a:cubicBezTo>
                      <a:pt x="230" y="296"/>
                      <a:pt x="219" y="300"/>
                      <a:pt x="217" y="305"/>
                    </a:cubicBezTo>
                    <a:cubicBezTo>
                      <a:pt x="215" y="308"/>
                      <a:pt x="216" y="310"/>
                      <a:pt x="216" y="311"/>
                    </a:cubicBezTo>
                    <a:cubicBezTo>
                      <a:pt x="218" y="315"/>
                      <a:pt x="230" y="306"/>
                      <a:pt x="231" y="306"/>
                    </a:cubicBezTo>
                    <a:cubicBezTo>
                      <a:pt x="236" y="305"/>
                      <a:pt x="219" y="313"/>
                      <a:pt x="218" y="318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21" name="Freeform 919">
                <a:extLst>
                  <a:ext uri="{FF2B5EF4-FFF2-40B4-BE49-F238E27FC236}">
                    <a16:creationId xmlns:a16="http://schemas.microsoft.com/office/drawing/2014/main" id="{BC0E9E5E-9F0D-8651-57EE-D6254D477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8751" y="10306174"/>
                <a:ext cx="581025" cy="746125"/>
              </a:xfrm>
              <a:custGeom>
                <a:avLst/>
                <a:gdLst>
                  <a:gd name="T0" fmla="*/ 176 w 183"/>
                  <a:gd name="T1" fmla="*/ 198 h 235"/>
                  <a:gd name="T2" fmla="*/ 154 w 183"/>
                  <a:gd name="T3" fmla="*/ 198 h 235"/>
                  <a:gd name="T4" fmla="*/ 147 w 183"/>
                  <a:gd name="T5" fmla="*/ 191 h 235"/>
                  <a:gd name="T6" fmla="*/ 147 w 183"/>
                  <a:gd name="T7" fmla="*/ 6 h 235"/>
                  <a:gd name="T8" fmla="*/ 141 w 183"/>
                  <a:gd name="T9" fmla="*/ 0 h 235"/>
                  <a:gd name="T10" fmla="*/ 129 w 183"/>
                  <a:gd name="T11" fmla="*/ 0 h 235"/>
                  <a:gd name="T12" fmla="*/ 126 w 183"/>
                  <a:gd name="T13" fmla="*/ 10 h 235"/>
                  <a:gd name="T14" fmla="*/ 110 w 183"/>
                  <a:gd name="T15" fmla="*/ 16 h 235"/>
                  <a:gd name="T16" fmla="*/ 109 w 183"/>
                  <a:gd name="T17" fmla="*/ 16 h 235"/>
                  <a:gd name="T18" fmla="*/ 106 w 183"/>
                  <a:gd name="T19" fmla="*/ 15 h 235"/>
                  <a:gd name="T20" fmla="*/ 105 w 183"/>
                  <a:gd name="T21" fmla="*/ 25 h 235"/>
                  <a:gd name="T22" fmla="*/ 105 w 183"/>
                  <a:gd name="T23" fmla="*/ 26 h 235"/>
                  <a:gd name="T24" fmla="*/ 105 w 183"/>
                  <a:gd name="T25" fmla="*/ 26 h 235"/>
                  <a:gd name="T26" fmla="*/ 95 w 183"/>
                  <a:gd name="T27" fmla="*/ 35 h 235"/>
                  <a:gd name="T28" fmla="*/ 93 w 183"/>
                  <a:gd name="T29" fmla="*/ 35 h 235"/>
                  <a:gd name="T30" fmla="*/ 85 w 183"/>
                  <a:gd name="T31" fmla="*/ 38 h 235"/>
                  <a:gd name="T32" fmla="*/ 78 w 183"/>
                  <a:gd name="T33" fmla="*/ 35 h 235"/>
                  <a:gd name="T34" fmla="*/ 77 w 183"/>
                  <a:gd name="T35" fmla="*/ 34 h 235"/>
                  <a:gd name="T36" fmla="*/ 76 w 183"/>
                  <a:gd name="T37" fmla="*/ 34 h 235"/>
                  <a:gd name="T38" fmla="*/ 69 w 183"/>
                  <a:gd name="T39" fmla="*/ 30 h 235"/>
                  <a:gd name="T40" fmla="*/ 67 w 183"/>
                  <a:gd name="T41" fmla="*/ 23 h 235"/>
                  <a:gd name="T42" fmla="*/ 67 w 183"/>
                  <a:gd name="T43" fmla="*/ 20 h 235"/>
                  <a:gd name="T44" fmla="*/ 62 w 183"/>
                  <a:gd name="T45" fmla="*/ 17 h 235"/>
                  <a:gd name="T46" fmla="*/ 60 w 183"/>
                  <a:gd name="T47" fmla="*/ 10 h 235"/>
                  <a:gd name="T48" fmla="*/ 60 w 183"/>
                  <a:gd name="T49" fmla="*/ 1 h 235"/>
                  <a:gd name="T50" fmla="*/ 60 w 183"/>
                  <a:gd name="T51" fmla="*/ 0 h 235"/>
                  <a:gd name="T52" fmla="*/ 7 w 183"/>
                  <a:gd name="T53" fmla="*/ 0 h 235"/>
                  <a:gd name="T54" fmla="*/ 0 w 183"/>
                  <a:gd name="T55" fmla="*/ 6 h 235"/>
                  <a:gd name="T56" fmla="*/ 0 w 183"/>
                  <a:gd name="T57" fmla="*/ 30 h 235"/>
                  <a:gd name="T58" fmla="*/ 7 w 183"/>
                  <a:gd name="T59" fmla="*/ 37 h 235"/>
                  <a:gd name="T60" fmla="*/ 29 w 183"/>
                  <a:gd name="T61" fmla="*/ 37 h 235"/>
                  <a:gd name="T62" fmla="*/ 36 w 183"/>
                  <a:gd name="T63" fmla="*/ 43 h 235"/>
                  <a:gd name="T64" fmla="*/ 36 w 183"/>
                  <a:gd name="T65" fmla="*/ 191 h 235"/>
                  <a:gd name="T66" fmla="*/ 29 w 183"/>
                  <a:gd name="T67" fmla="*/ 198 h 235"/>
                  <a:gd name="T68" fmla="*/ 7 w 183"/>
                  <a:gd name="T69" fmla="*/ 198 h 235"/>
                  <a:gd name="T70" fmla="*/ 0 w 183"/>
                  <a:gd name="T71" fmla="*/ 204 h 235"/>
                  <a:gd name="T72" fmla="*/ 0 w 183"/>
                  <a:gd name="T73" fmla="*/ 228 h 235"/>
                  <a:gd name="T74" fmla="*/ 7 w 183"/>
                  <a:gd name="T75" fmla="*/ 235 h 235"/>
                  <a:gd name="T76" fmla="*/ 176 w 183"/>
                  <a:gd name="T77" fmla="*/ 235 h 235"/>
                  <a:gd name="T78" fmla="*/ 183 w 183"/>
                  <a:gd name="T79" fmla="*/ 228 h 235"/>
                  <a:gd name="T80" fmla="*/ 183 w 183"/>
                  <a:gd name="T81" fmla="*/ 204 h 235"/>
                  <a:gd name="T82" fmla="*/ 176 w 183"/>
                  <a:gd name="T83" fmla="*/ 19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3" h="235">
                    <a:moveTo>
                      <a:pt x="176" y="198"/>
                    </a:moveTo>
                    <a:cubicBezTo>
                      <a:pt x="154" y="198"/>
                      <a:pt x="154" y="198"/>
                      <a:pt x="154" y="198"/>
                    </a:cubicBezTo>
                    <a:cubicBezTo>
                      <a:pt x="150" y="198"/>
                      <a:pt x="147" y="195"/>
                      <a:pt x="147" y="191"/>
                    </a:cubicBezTo>
                    <a:cubicBezTo>
                      <a:pt x="147" y="6"/>
                      <a:pt x="147" y="6"/>
                      <a:pt x="147" y="6"/>
                    </a:cubicBezTo>
                    <a:cubicBezTo>
                      <a:pt x="147" y="3"/>
                      <a:pt x="144" y="0"/>
                      <a:pt x="141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3"/>
                      <a:pt x="128" y="6"/>
                      <a:pt x="126" y="10"/>
                    </a:cubicBezTo>
                    <a:cubicBezTo>
                      <a:pt x="124" y="13"/>
                      <a:pt x="118" y="15"/>
                      <a:pt x="110" y="16"/>
                    </a:cubicBezTo>
                    <a:cubicBezTo>
                      <a:pt x="110" y="16"/>
                      <a:pt x="110" y="16"/>
                      <a:pt x="109" y="16"/>
                    </a:cubicBezTo>
                    <a:cubicBezTo>
                      <a:pt x="108" y="16"/>
                      <a:pt x="107" y="15"/>
                      <a:pt x="106" y="15"/>
                    </a:cubicBezTo>
                    <a:cubicBezTo>
                      <a:pt x="105" y="20"/>
                      <a:pt x="105" y="25"/>
                      <a:pt x="105" y="25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5" y="32"/>
                      <a:pt x="100" y="36"/>
                      <a:pt x="95" y="35"/>
                    </a:cubicBezTo>
                    <a:cubicBezTo>
                      <a:pt x="94" y="35"/>
                      <a:pt x="94" y="35"/>
                      <a:pt x="93" y="35"/>
                    </a:cubicBezTo>
                    <a:cubicBezTo>
                      <a:pt x="91" y="37"/>
                      <a:pt x="88" y="38"/>
                      <a:pt x="85" y="38"/>
                    </a:cubicBezTo>
                    <a:cubicBezTo>
                      <a:pt x="82" y="38"/>
                      <a:pt x="80" y="37"/>
                      <a:pt x="78" y="35"/>
                    </a:cubicBezTo>
                    <a:cubicBezTo>
                      <a:pt x="78" y="35"/>
                      <a:pt x="78" y="34"/>
                      <a:pt x="77" y="34"/>
                    </a:cubicBezTo>
                    <a:cubicBezTo>
                      <a:pt x="77" y="34"/>
                      <a:pt x="76" y="34"/>
                      <a:pt x="76" y="34"/>
                    </a:cubicBezTo>
                    <a:cubicBezTo>
                      <a:pt x="73" y="34"/>
                      <a:pt x="71" y="33"/>
                      <a:pt x="69" y="30"/>
                    </a:cubicBezTo>
                    <a:cubicBezTo>
                      <a:pt x="67" y="28"/>
                      <a:pt x="66" y="26"/>
                      <a:pt x="67" y="23"/>
                    </a:cubicBezTo>
                    <a:cubicBezTo>
                      <a:pt x="67" y="22"/>
                      <a:pt x="67" y="21"/>
                      <a:pt x="67" y="20"/>
                    </a:cubicBezTo>
                    <a:cubicBezTo>
                      <a:pt x="65" y="20"/>
                      <a:pt x="63" y="19"/>
                      <a:pt x="62" y="17"/>
                    </a:cubicBezTo>
                    <a:cubicBezTo>
                      <a:pt x="60" y="15"/>
                      <a:pt x="60" y="12"/>
                      <a:pt x="60" y="10"/>
                    </a:cubicBezTo>
                    <a:cubicBezTo>
                      <a:pt x="60" y="8"/>
                      <a:pt x="60" y="5"/>
                      <a:pt x="60" y="1"/>
                    </a:cubicBezTo>
                    <a:cubicBezTo>
                      <a:pt x="60" y="1"/>
                      <a:pt x="60" y="0"/>
                      <a:pt x="6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3" y="37"/>
                      <a:pt x="7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3" y="37"/>
                      <a:pt x="36" y="40"/>
                      <a:pt x="36" y="43"/>
                    </a:cubicBezTo>
                    <a:cubicBezTo>
                      <a:pt x="36" y="191"/>
                      <a:pt x="36" y="191"/>
                      <a:pt x="36" y="191"/>
                    </a:cubicBezTo>
                    <a:cubicBezTo>
                      <a:pt x="36" y="195"/>
                      <a:pt x="33" y="198"/>
                      <a:pt x="29" y="198"/>
                    </a:cubicBezTo>
                    <a:cubicBezTo>
                      <a:pt x="7" y="198"/>
                      <a:pt x="7" y="198"/>
                      <a:pt x="7" y="198"/>
                    </a:cubicBezTo>
                    <a:cubicBezTo>
                      <a:pt x="3" y="198"/>
                      <a:pt x="0" y="201"/>
                      <a:pt x="0" y="204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0" y="232"/>
                      <a:pt x="3" y="235"/>
                      <a:pt x="7" y="235"/>
                    </a:cubicBezTo>
                    <a:cubicBezTo>
                      <a:pt x="176" y="235"/>
                      <a:pt x="176" y="235"/>
                      <a:pt x="176" y="235"/>
                    </a:cubicBezTo>
                    <a:cubicBezTo>
                      <a:pt x="180" y="235"/>
                      <a:pt x="183" y="232"/>
                      <a:pt x="183" y="228"/>
                    </a:cubicBezTo>
                    <a:cubicBezTo>
                      <a:pt x="183" y="204"/>
                      <a:pt x="183" y="204"/>
                      <a:pt x="183" y="204"/>
                    </a:cubicBezTo>
                    <a:cubicBezTo>
                      <a:pt x="183" y="201"/>
                      <a:pt x="180" y="198"/>
                      <a:pt x="176" y="198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22" name="Oval 920">
                <a:extLst>
                  <a:ext uri="{FF2B5EF4-FFF2-40B4-BE49-F238E27FC236}">
                    <a16:creationId xmlns:a16="http://schemas.microsoft.com/office/drawing/2014/main" id="{D7237683-5E18-C587-F8EE-8E1DCD35A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7176" y="9807699"/>
                <a:ext cx="384175" cy="381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</p:grpSp>
        <p:sp>
          <p:nvSpPr>
            <p:cNvPr id="18" name="Овал 67">
              <a:extLst>
                <a:ext uri="{FF2B5EF4-FFF2-40B4-BE49-F238E27FC236}">
                  <a16:creationId xmlns:a16="http://schemas.microsoft.com/office/drawing/2014/main" id="{98030250-CC27-990D-779E-A9B1B3A6D36A}"/>
                </a:ext>
              </a:extLst>
            </p:cNvPr>
            <p:cNvSpPr/>
            <p:nvPr/>
          </p:nvSpPr>
          <p:spPr>
            <a:xfrm rot="10800000">
              <a:off x="12001341" y="3546427"/>
              <a:ext cx="2135669" cy="1941517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cs typeface="+mn-ea"/>
                <a:sym typeface="+mn-lt"/>
              </a:endParaRPr>
            </a:p>
          </p:txBody>
        </p:sp>
      </p:grpSp>
      <p:sp>
        <p:nvSpPr>
          <p:cNvPr id="23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337872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创建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Series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类的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259967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Series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287706" y="2292541"/>
            <a:ext cx="95600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通过字典创建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925738"/>
            <a:ext cx="9560028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630710" y="3193836"/>
            <a:ext cx="8596438" cy="1047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year_dict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{'a':2022, 'b':2023, 'c':2024,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'd':2025, 'e':2026, 'f':2027}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pd.Series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data=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year_dict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3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337872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创建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Series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类的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301285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Series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287706" y="2288210"/>
            <a:ext cx="95600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lang="zh-CN" altLang="en-US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类对象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的索引。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925738"/>
            <a:ext cx="9560028" cy="847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459208" y="3149169"/>
            <a:ext cx="9217024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ser_obj.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index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3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337872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获取索引和数据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287706" y="4232426"/>
            <a:ext cx="9560028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values</a:t>
            </a:r>
            <a:r>
              <a:rPr lang="zh-CN" altLang="en-US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类对象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4869954"/>
            <a:ext cx="9560028" cy="847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459208" y="5093385"/>
            <a:ext cx="9217024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ser_obj.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values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40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13" name="原创设计师QQ598969553          _3"/>
          <p:cNvSpPr/>
          <p:nvPr/>
        </p:nvSpPr>
        <p:spPr>
          <a:xfrm>
            <a:off x="1019175" y="2709714"/>
            <a:ext cx="4590731" cy="2664296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原创设计师QQ598969553          _4"/>
          <p:cNvSpPr/>
          <p:nvPr/>
        </p:nvSpPr>
        <p:spPr>
          <a:xfrm>
            <a:off x="1459786" y="3746576"/>
            <a:ext cx="373736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</a:t>
            </a:r>
            <a:r>
              <a:rPr lang="en-US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的结构和创建方式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，能够通过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类的构造方法创建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类的对象</a:t>
            </a:r>
          </a:p>
        </p:txBody>
      </p:sp>
      <p:sp>
        <p:nvSpPr>
          <p:cNvPr id="16" name="原创设计师QQ598969553          _7"/>
          <p:cNvSpPr txBox="1"/>
          <p:nvPr/>
        </p:nvSpPr>
        <p:spPr>
          <a:xfrm>
            <a:off x="1019176" y="3089692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4112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/>
          <p:nvPr/>
        </p:nvPicPr>
        <p:blipFill>
          <a:blip r:embed="rId3"/>
          <a:stretch>
            <a:fillRect/>
          </a:stretch>
        </p:blipFill>
        <p:spPr>
          <a:xfrm>
            <a:off x="5879182" y="1845618"/>
            <a:ext cx="5622330" cy="2527544"/>
          </a:xfrm>
          <a:prstGeom prst="rect">
            <a:avLst/>
          </a:prstGeom>
        </p:spPr>
      </p:pic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01057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B67392-3B14-8F0D-0FBB-9AD67337A2A8}"/>
              </a:ext>
            </a:extLst>
          </p:cNvPr>
          <p:cNvSpPr txBox="1"/>
          <p:nvPr/>
        </p:nvSpPr>
        <p:spPr>
          <a:xfrm>
            <a:off x="1276318" y="2205658"/>
            <a:ext cx="4170816" cy="31624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>
              <a:lnSpc>
                <a:spcPct val="150000"/>
              </a:lnSpc>
              <a:defRPr sz="18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pPr indent="0"/>
            <a:r>
              <a:rPr lang="en-US" altLang="zh-CN" sz="1900" dirty="0"/>
              <a:t>DataFrame</a:t>
            </a:r>
            <a:r>
              <a:rPr lang="zh-CN" altLang="zh-CN" sz="1900" dirty="0"/>
              <a:t>是一个类似于二维数组或表格的数据结构，它通过行列的形式组织数据，每列数据可以是不同的数据类型。与</a:t>
            </a:r>
            <a:r>
              <a:rPr lang="en-US" altLang="zh-CN" sz="1900" dirty="0"/>
              <a:t>Series</a:t>
            </a:r>
            <a:r>
              <a:rPr lang="zh-CN" altLang="zh-CN" sz="1900" dirty="0"/>
              <a:t>相比，</a:t>
            </a:r>
            <a:r>
              <a:rPr lang="en-US" altLang="zh-CN" sz="1900" dirty="0"/>
              <a:t>DataFrame</a:t>
            </a:r>
            <a:r>
              <a:rPr lang="zh-CN" altLang="zh-CN" sz="1900" dirty="0"/>
              <a:t>也是</a:t>
            </a:r>
            <a:r>
              <a:rPr lang="zh-CN" altLang="zh-CN" sz="1900" dirty="0">
                <a:solidFill>
                  <a:srgbClr val="1369B2"/>
                </a:solidFill>
              </a:rPr>
              <a:t>由索引和数据两部分组成</a:t>
            </a:r>
            <a:r>
              <a:rPr lang="zh-CN" altLang="zh-CN" sz="1900" dirty="0"/>
              <a:t>，不同的是，</a:t>
            </a:r>
            <a:r>
              <a:rPr lang="en-US" altLang="zh-CN" sz="1900" dirty="0"/>
              <a:t>DataFrame</a:t>
            </a:r>
            <a:r>
              <a:rPr lang="zh-CN" altLang="zh-CN" sz="1900" dirty="0">
                <a:solidFill>
                  <a:srgbClr val="1369B2"/>
                </a:solidFill>
              </a:rPr>
              <a:t>既有行索引又有列索引</a:t>
            </a:r>
            <a:r>
              <a:rPr lang="zh-CN" altLang="zh-CN" sz="1900" dirty="0"/>
              <a:t>。</a:t>
            </a:r>
          </a:p>
        </p:txBody>
      </p:sp>
      <p:sp>
        <p:nvSpPr>
          <p:cNvPr id="21" name="矩形标注 20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6527254" y="4447360"/>
            <a:ext cx="4428492" cy="1341707"/>
          </a:xfrm>
          <a:prstGeom prst="wedgeRectCallout">
            <a:avLst>
              <a:gd name="adj1" fmla="val -20751"/>
              <a:gd name="adj2" fmla="val -721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6715839" y="4521556"/>
            <a:ext cx="4051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DataFrame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可以看作多个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Series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类对象的组合，它里面每一列数据是一个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Series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类的对象，这些对象之间共用同一个行索引。</a:t>
            </a:r>
          </a:p>
        </p:txBody>
      </p:sp>
    </p:spTree>
    <p:extLst>
      <p:ext uri="{BB962C8B-B14F-4D97-AF65-F5344CB8AC3E}">
        <p14:creationId xmlns:p14="http://schemas.microsoft.com/office/powerpoint/2010/main" val="255342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01057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构造方法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287706" y="2292541"/>
            <a:ext cx="95600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若希望在程序中使用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这种数据结构，就需要先通过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en-US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构造方法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创建一个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3376893"/>
            <a:ext cx="9560028" cy="1061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630710" y="3547877"/>
            <a:ext cx="8596438" cy="71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DataFrame(data=None, index=None, columns=None, 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dtype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 copy=None)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4511556"/>
            <a:ext cx="954636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data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，该参数可以接收</a:t>
            </a: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ndarray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对象、列表、字典或其他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DataFrame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类的对象。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行索引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。如果没有传入该参数，则默认会自动生成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0~N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的整数。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columns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列索引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。如果没有传入索引参数，则默认会自动生成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0~N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的整数。</a:t>
            </a:r>
          </a:p>
        </p:txBody>
      </p:sp>
    </p:spTree>
    <p:extLst>
      <p:ext uri="{BB962C8B-B14F-4D97-AF65-F5344CB8AC3E}">
        <p14:creationId xmlns:p14="http://schemas.microsoft.com/office/powerpoint/2010/main" val="307315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381077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DataFrame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类对象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493690"/>
            <a:ext cx="9560028" cy="2520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630710" y="2911291"/>
            <a:ext cx="8596438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import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numpy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as np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import pandas as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arr_2d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np.arange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(1, 31).reshape((6, 5))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DataFrame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(data=arr_2d)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103691" y="3964258"/>
            <a:ext cx="3096345" cy="632110"/>
            <a:chOff x="5447134" y="5446019"/>
            <a:chExt cx="1627975" cy="632110"/>
          </a:xfrm>
        </p:grpSpPr>
        <p:sp>
          <p:nvSpPr>
            <p:cNvPr id="14" name="矩形标注 13">
              <a:extLst>
                <a:ext uri="{FF2B5EF4-FFF2-40B4-BE49-F238E27FC236}">
                  <a16:creationId xmlns:a16="http://schemas.microsoft.com/office/drawing/2014/main" id="{2DD36134-4B9C-75E2-A84F-506C84C246CB}"/>
                </a:ext>
              </a:extLst>
            </p:cNvPr>
            <p:cNvSpPr/>
            <p:nvPr/>
          </p:nvSpPr>
          <p:spPr>
            <a:xfrm>
              <a:off x="5447134" y="5446019"/>
              <a:ext cx="1627975" cy="632110"/>
            </a:xfrm>
            <a:prstGeom prst="wedgeRectCallout">
              <a:avLst>
                <a:gd name="adj1" fmla="val -63235"/>
                <a:gd name="adj2" fmla="val -2993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C2B2685-DAA3-969A-369C-E6BBAFDE9C01}"/>
                </a:ext>
              </a:extLst>
            </p:cNvPr>
            <p:cNvSpPr txBox="1"/>
            <p:nvPr/>
          </p:nvSpPr>
          <p:spPr>
            <a:xfrm>
              <a:off x="5591234" y="5531241"/>
              <a:ext cx="1329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使用系统自动生成的索引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28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815308" y="572758"/>
            <a:ext cx="4775842" cy="662532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  <a:r>
              <a:rPr lang="en-US" altLang="zh-CN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Target</a:t>
            </a:r>
            <a:endParaRPr lang="en-GB" altLang="zh-CN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702718" y="2205658"/>
            <a:ext cx="9001000" cy="688075"/>
            <a:chOff x="978872" y="1800500"/>
            <a:chExt cx="5471124" cy="515937"/>
          </a:xfrm>
        </p:grpSpPr>
        <p:sp>
          <p:nvSpPr>
            <p:cNvPr id="20" name="Pentagon 3"/>
            <p:cNvSpPr/>
            <p:nvPr/>
          </p:nvSpPr>
          <p:spPr bwMode="auto">
            <a:xfrm>
              <a:off x="978872" y="1800500"/>
              <a:ext cx="5471124" cy="515937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   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掌握</a:t>
              </a:r>
              <a:r>
                <a:rPr lang="en-US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Series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的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创建方式，能够通过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Series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类的构造方法创建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Series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类的对象</a:t>
              </a:r>
            </a:p>
          </p:txBody>
        </p:sp>
        <p:sp>
          <p:nvSpPr>
            <p:cNvPr id="21" name="MH_Others_1"/>
            <p:cNvSpPr/>
            <p:nvPr/>
          </p:nvSpPr>
          <p:spPr bwMode="auto">
            <a:xfrm>
              <a:off x="985222" y="1800500"/>
              <a:ext cx="82550" cy="515937"/>
            </a:xfrm>
            <a:custGeom>
              <a:avLst/>
              <a:gdLst>
                <a:gd name="connsiteX0" fmla="*/ 0 w 3276600"/>
                <a:gd name="connsiteY0" fmla="*/ 6311900 h 6311900"/>
                <a:gd name="connsiteX1" fmla="*/ 0 w 3276600"/>
                <a:gd name="connsiteY1" fmla="*/ 0 h 6311900"/>
                <a:gd name="connsiteX2" fmla="*/ 3276600 w 3276600"/>
                <a:gd name="connsiteY2" fmla="*/ 0 h 6311900"/>
                <a:gd name="connsiteX0-1" fmla="*/ 0 w 0"/>
                <a:gd name="connsiteY0-2" fmla="*/ 6311900 h 6311900"/>
                <a:gd name="connsiteX1-3" fmla="*/ 0 w 0"/>
                <a:gd name="connsiteY1-4" fmla="*/ 0 h 6311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h="6311900">
                  <a:moveTo>
                    <a:pt x="0" y="631190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1369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500">
                <a:solidFill>
                  <a:schemeClr val="bg1">
                    <a:lumMod val="50000"/>
                  </a:schemeClr>
                </a:solidFill>
                <a:latin typeface="Source Han Sans K Bold" panose="020B0800000000000000" pitchFamily="34" charset="-128"/>
                <a:ea typeface="Source Han Sans K Bold" panose="020B0800000000000000" pitchFamily="34" charset="-128"/>
                <a:sym typeface="Source Han Sans K Bold" panose="020B0800000000000000" pitchFamily="34" charset="-128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702718" y="3208993"/>
            <a:ext cx="9001000" cy="685959"/>
            <a:chOff x="978872" y="2570437"/>
            <a:chExt cx="5437064" cy="514350"/>
          </a:xfrm>
        </p:grpSpPr>
        <p:sp>
          <p:nvSpPr>
            <p:cNvPr id="23" name="Pentagon 5"/>
            <p:cNvSpPr/>
            <p:nvPr/>
          </p:nvSpPr>
          <p:spPr bwMode="auto">
            <a:xfrm>
              <a:off x="978872" y="2570437"/>
              <a:ext cx="5437064" cy="514350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   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掌握</a:t>
              </a:r>
              <a:r>
                <a:rPr lang="en-US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DataFrame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的创建方式，能够通过构造方法创建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DataFrame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类的对象</a:t>
              </a:r>
            </a:p>
          </p:txBody>
        </p:sp>
        <p:sp>
          <p:nvSpPr>
            <p:cNvPr id="24" name="MH_Others_1"/>
            <p:cNvSpPr/>
            <p:nvPr/>
          </p:nvSpPr>
          <p:spPr bwMode="auto">
            <a:xfrm>
              <a:off x="985222" y="2570437"/>
              <a:ext cx="82550" cy="514350"/>
            </a:xfrm>
            <a:custGeom>
              <a:avLst/>
              <a:gdLst>
                <a:gd name="connsiteX0" fmla="*/ 0 w 3276600"/>
                <a:gd name="connsiteY0" fmla="*/ 6311900 h 6311900"/>
                <a:gd name="connsiteX1" fmla="*/ 0 w 3276600"/>
                <a:gd name="connsiteY1" fmla="*/ 0 h 6311900"/>
                <a:gd name="connsiteX2" fmla="*/ 3276600 w 3276600"/>
                <a:gd name="connsiteY2" fmla="*/ 0 h 6311900"/>
                <a:gd name="connsiteX0-1" fmla="*/ 0 w 0"/>
                <a:gd name="connsiteY0-2" fmla="*/ 6311900 h 6311900"/>
                <a:gd name="connsiteX1-3" fmla="*/ 0 w 0"/>
                <a:gd name="connsiteY1-4" fmla="*/ 0 h 6311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h="6311900">
                  <a:moveTo>
                    <a:pt x="0" y="631190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1369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500">
                <a:solidFill>
                  <a:schemeClr val="bg1">
                    <a:lumMod val="50000"/>
                  </a:schemeClr>
                </a:solidFill>
                <a:latin typeface="Source Han Sans K Bold" panose="020B0800000000000000" pitchFamily="34" charset="-128"/>
                <a:ea typeface="Source Han Sans K Bold" panose="020B0800000000000000" pitchFamily="34" charset="-128"/>
                <a:sym typeface="Source Han Sans K Bold" panose="020B0800000000000000" pitchFamily="34" charset="-128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702718" y="4210212"/>
            <a:ext cx="9001000" cy="688077"/>
            <a:chOff x="978872" y="3338787"/>
            <a:chExt cx="5437064" cy="515938"/>
          </a:xfrm>
        </p:grpSpPr>
        <p:sp>
          <p:nvSpPr>
            <p:cNvPr id="26" name="Pentagon 6"/>
            <p:cNvSpPr/>
            <p:nvPr/>
          </p:nvSpPr>
          <p:spPr bwMode="auto">
            <a:xfrm>
              <a:off x="978872" y="3338787"/>
              <a:ext cx="5437064" cy="515938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   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熟悉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索引对象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的类型和特点，能够归纳索引对象的类型和特点</a:t>
              </a:r>
            </a:p>
          </p:txBody>
        </p:sp>
        <p:sp>
          <p:nvSpPr>
            <p:cNvPr id="27" name="MH_Others_1"/>
            <p:cNvSpPr/>
            <p:nvPr/>
          </p:nvSpPr>
          <p:spPr bwMode="auto">
            <a:xfrm>
              <a:off x="985222" y="3338787"/>
              <a:ext cx="82550" cy="515938"/>
            </a:xfrm>
            <a:custGeom>
              <a:avLst/>
              <a:gdLst>
                <a:gd name="connsiteX0" fmla="*/ 0 w 3276600"/>
                <a:gd name="connsiteY0" fmla="*/ 6311900 h 6311900"/>
                <a:gd name="connsiteX1" fmla="*/ 0 w 3276600"/>
                <a:gd name="connsiteY1" fmla="*/ 0 h 6311900"/>
                <a:gd name="connsiteX2" fmla="*/ 3276600 w 3276600"/>
                <a:gd name="connsiteY2" fmla="*/ 0 h 6311900"/>
                <a:gd name="connsiteX0-1" fmla="*/ 0 w 0"/>
                <a:gd name="connsiteY0-2" fmla="*/ 6311900 h 6311900"/>
                <a:gd name="connsiteX1-3" fmla="*/ 0 w 0"/>
                <a:gd name="connsiteY1-4" fmla="*/ 0 h 6311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h="6311900">
                  <a:moveTo>
                    <a:pt x="0" y="631190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1369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500">
                <a:solidFill>
                  <a:schemeClr val="bg1">
                    <a:lumMod val="50000"/>
                  </a:schemeClr>
                </a:solidFill>
                <a:latin typeface="Source Han Sans K Bold" panose="020B0800000000000000" pitchFamily="34" charset="-128"/>
                <a:ea typeface="Source Han Sans K Bold" panose="020B0800000000000000" pitchFamily="34" charset="-128"/>
                <a:sym typeface="Source Han Sans K Bold" panose="020B0800000000000000" pitchFamily="34" charset="-128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702718" y="5213550"/>
            <a:ext cx="9001000" cy="685959"/>
            <a:chOff x="978872" y="4108725"/>
            <a:chExt cx="5437064" cy="514350"/>
          </a:xfrm>
        </p:grpSpPr>
        <p:sp>
          <p:nvSpPr>
            <p:cNvPr id="29" name="Pentagon 7"/>
            <p:cNvSpPr/>
            <p:nvPr/>
          </p:nvSpPr>
          <p:spPr bwMode="auto">
            <a:xfrm>
              <a:off x="978872" y="4108725"/>
              <a:ext cx="5437064" cy="514350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   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掌握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重置索引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的方式，能够通过</a:t>
              </a:r>
              <a:r>
                <a:rPr lang="en-US" altLang="zh-CN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reindex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()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方法重置对象的索引</a:t>
              </a:r>
            </a:p>
          </p:txBody>
        </p:sp>
        <p:sp>
          <p:nvSpPr>
            <p:cNvPr id="30" name="MH_Others_1"/>
            <p:cNvSpPr/>
            <p:nvPr/>
          </p:nvSpPr>
          <p:spPr bwMode="auto">
            <a:xfrm>
              <a:off x="985222" y="4108725"/>
              <a:ext cx="82550" cy="514350"/>
            </a:xfrm>
            <a:custGeom>
              <a:avLst/>
              <a:gdLst>
                <a:gd name="connsiteX0" fmla="*/ 0 w 3276600"/>
                <a:gd name="connsiteY0" fmla="*/ 6311900 h 6311900"/>
                <a:gd name="connsiteX1" fmla="*/ 0 w 3276600"/>
                <a:gd name="connsiteY1" fmla="*/ 0 h 6311900"/>
                <a:gd name="connsiteX2" fmla="*/ 3276600 w 3276600"/>
                <a:gd name="connsiteY2" fmla="*/ 0 h 6311900"/>
                <a:gd name="connsiteX0-1" fmla="*/ 0 w 0"/>
                <a:gd name="connsiteY0-2" fmla="*/ 6311900 h 6311900"/>
                <a:gd name="connsiteX1-3" fmla="*/ 0 w 0"/>
                <a:gd name="connsiteY1-4" fmla="*/ 0 h 6311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h="6311900">
                  <a:moveTo>
                    <a:pt x="0" y="631190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1369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500">
                <a:solidFill>
                  <a:schemeClr val="bg1">
                    <a:lumMod val="50000"/>
                  </a:schemeClr>
                </a:solidFill>
                <a:latin typeface="Source Han Sans K Bold" panose="020B0800000000000000" pitchFamily="34" charset="-128"/>
                <a:ea typeface="Source Han Sans K Bold" panose="020B0800000000000000" pitchFamily="34" charset="-128"/>
                <a:sym typeface="Source Han Sans K Bold" panose="020B08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586640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指定列索引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287706" y="2292541"/>
            <a:ext cx="9560028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系统自动生成的索引无法很好地显示每列数据代表的含义，使数据的可读性比较差，因此我们可以给数据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指定行索引或列索引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，提升数据的显示效果。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3376893"/>
            <a:ext cx="9344004" cy="1637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630710" y="3671441"/>
            <a:ext cx="8596438" cy="1047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pd.DataFrame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(data=arr_2d,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columns=['No1', 'No2', 'No3', 'No4', 'No5']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178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586640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获取一列数据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287706" y="2292541"/>
            <a:ext cx="95600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如果想要从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类的对象中获取一列数据，则可以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通过访问属性的方式获取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，返回的结果是一个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3376893"/>
            <a:ext cx="9344004" cy="1277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630710" y="3671441"/>
            <a:ext cx="8596438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result = df_obj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.No2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result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7706" y="4827664"/>
            <a:ext cx="93440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※ </a:t>
            </a:r>
            <a:r>
              <a:rPr lang="zh-CN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如果索引的标签名称中有一些特殊的字符，比如空格、下画线等，那么通过访问属性的方式获取数据显得不太合适了，这时可以</a:t>
            </a:r>
            <a:r>
              <a:rPr lang="zh-CN" altLang="zh-CN" sz="16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使用索引获取数据</a:t>
            </a:r>
            <a:r>
              <a:rPr lang="zh-CN" altLang="en-US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1239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586640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查看摘要信息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287706" y="2709714"/>
            <a:ext cx="516754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为了便于用户从整体了解数据的摘要信息，比如每一列总共有多少个数据，每一列数据是什么类型的，哪一列缺数据等，可以使用</a:t>
            </a:r>
            <a:r>
              <a:rPr lang="en-US" altLang="zh-CN" sz="18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info()</a:t>
            </a:r>
            <a:r>
              <a:rPr lang="zh-CN" altLang="zh-CN" sz="18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4149874"/>
            <a:ext cx="5023524" cy="989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630710" y="4444422"/>
            <a:ext cx="4680520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df_obj.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info()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5AC222A8-7E83-940C-C779-6FBA529972C9}"/>
              </a:ext>
            </a:extLst>
          </p:cNvPr>
          <p:cNvSpPr/>
          <p:nvPr/>
        </p:nvSpPr>
        <p:spPr>
          <a:xfrm rot="16200000">
            <a:off x="6512562" y="4280471"/>
            <a:ext cx="670699" cy="727809"/>
          </a:xfrm>
          <a:prstGeom prst="downArrow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F82ACE-DAD8-F26D-4C8F-4465D9BEAB66}"/>
              </a:ext>
            </a:extLst>
          </p:cNvPr>
          <p:cNvSpPr/>
          <p:nvPr/>
        </p:nvSpPr>
        <p:spPr>
          <a:xfrm>
            <a:off x="7384593" y="2133650"/>
            <a:ext cx="4255228" cy="3612912"/>
          </a:xfrm>
          <a:prstGeom prst="rect">
            <a:avLst/>
          </a:prstGeom>
          <a:ln w="3175">
            <a:solidFill>
              <a:srgbClr val="1369B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&lt;class '</a:t>
            </a:r>
            <a:r>
              <a:rPr lang="en-US" altLang="zh-CN" sz="1600" b="1" kern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pandas.core.frame.DataFrame</a:t>
            </a: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'&gt;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RangeIndex: 6 entries, 0 to 5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columns (total 5 columns):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#   Column  Non-Null Count  Dtype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  ------  --------------  -----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   No1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   No2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   No3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   No4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   No5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dtypes: int32(5)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memory usage: 248.0 bytes</a:t>
            </a:r>
            <a:endParaRPr lang="zh-CN" altLang="en-US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056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586640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查看摘要信息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F82ACE-DAD8-F26D-4C8F-4465D9BEAB66}"/>
              </a:ext>
            </a:extLst>
          </p:cNvPr>
          <p:cNvSpPr/>
          <p:nvPr/>
        </p:nvSpPr>
        <p:spPr>
          <a:xfrm>
            <a:off x="2278782" y="2349674"/>
            <a:ext cx="4255228" cy="3612912"/>
          </a:xfrm>
          <a:prstGeom prst="rect">
            <a:avLst/>
          </a:prstGeom>
          <a:ln w="31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&lt;class 'pandas.core.frame.DataFrame'&gt;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RangeIndex: 6 entries, 0 to 5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columns (total 5 columns):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#   Column  Non-Null Count  Dtype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  ------  --------------  -----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   No1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   No2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   No3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   No4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   No5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dtypes: int32(5)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memory usage: 248.0 bytes</a:t>
            </a:r>
            <a:endParaRPr lang="zh-CN" altLang="en-US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791598-937D-4D60-3A1D-BE7C4EA0DBCA}"/>
              </a:ext>
            </a:extLst>
          </p:cNvPr>
          <p:cNvSpPr/>
          <p:nvPr/>
        </p:nvSpPr>
        <p:spPr>
          <a:xfrm>
            <a:off x="2355580" y="2375248"/>
            <a:ext cx="4101632" cy="910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E95427-6CD1-B0C1-7548-96CF8B02D0DA}"/>
              </a:ext>
            </a:extLst>
          </p:cNvPr>
          <p:cNvSpPr txBox="1"/>
          <p:nvPr/>
        </p:nvSpPr>
        <p:spPr>
          <a:xfrm>
            <a:off x="7918201" y="2375248"/>
            <a:ext cx="1705397" cy="923330"/>
          </a:xfrm>
          <a:prstGeom prst="rect">
            <a:avLst/>
          </a:prstGeom>
          <a:noFill/>
          <a:ln>
            <a:solidFill>
              <a:srgbClr val="8D8D8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对象的类型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行索引的相关信息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、总</a:t>
            </a:r>
            <a:r>
              <a:rPr kumimoji="1"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列数</a:t>
            </a:r>
            <a:endParaRPr kumimoji="1"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6457212" y="2821821"/>
            <a:ext cx="14381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586640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查看摘要信息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F82ACE-DAD8-F26D-4C8F-4465D9BEAB66}"/>
              </a:ext>
            </a:extLst>
          </p:cNvPr>
          <p:cNvSpPr/>
          <p:nvPr/>
        </p:nvSpPr>
        <p:spPr>
          <a:xfrm>
            <a:off x="2278782" y="2349674"/>
            <a:ext cx="4255228" cy="3612912"/>
          </a:xfrm>
          <a:prstGeom prst="rect">
            <a:avLst/>
          </a:prstGeom>
          <a:ln w="31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&lt;class 'pandas.core.frame.DataFrame'&gt;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RangeIndex: 6 entries, 0 to 5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columns (total 5 columns):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#   Column  Non-Null Count  Dtype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  ------  --------------  -----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   No1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   No2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   No3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   No4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   No5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dtypes: int32(5)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memory usage: 248.0 bytes</a:t>
            </a:r>
            <a:endParaRPr lang="zh-CN" altLang="en-US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791598-937D-4D60-3A1D-BE7C4EA0DBCA}"/>
              </a:ext>
            </a:extLst>
          </p:cNvPr>
          <p:cNvSpPr/>
          <p:nvPr/>
        </p:nvSpPr>
        <p:spPr>
          <a:xfrm>
            <a:off x="2355580" y="3244577"/>
            <a:ext cx="4101632" cy="205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E95427-6CD1-B0C1-7548-96CF8B02D0DA}"/>
              </a:ext>
            </a:extLst>
          </p:cNvPr>
          <p:cNvSpPr txBox="1"/>
          <p:nvPr/>
        </p:nvSpPr>
        <p:spPr>
          <a:xfrm>
            <a:off x="7918201" y="3800867"/>
            <a:ext cx="2353469" cy="923330"/>
          </a:xfrm>
          <a:prstGeom prst="rect">
            <a:avLst/>
          </a:prstGeom>
          <a:noFill/>
          <a:ln>
            <a:solidFill>
              <a:srgbClr val="8D8D8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列的表格，用于描述对象的每一列数据的具体信息</a:t>
            </a:r>
            <a:endParaRPr kumimoji="1"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6457212" y="4262532"/>
            <a:ext cx="14381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10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586640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查看摘要信息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F82ACE-DAD8-F26D-4C8F-4465D9BEAB66}"/>
              </a:ext>
            </a:extLst>
          </p:cNvPr>
          <p:cNvSpPr/>
          <p:nvPr/>
        </p:nvSpPr>
        <p:spPr>
          <a:xfrm>
            <a:off x="2278782" y="2349674"/>
            <a:ext cx="4255228" cy="3612912"/>
          </a:xfrm>
          <a:prstGeom prst="rect">
            <a:avLst/>
          </a:prstGeom>
          <a:ln w="31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&lt;class 'pandas.core.frame.DataFrame'&gt;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RangeIndex: 6 entries, 0 to 5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columns (total 5 columns):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#   Column  Non-Null Count  Dtype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---  ------  --------------  -----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   No1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   No2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   No3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   No4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   No5     6 non-null      int32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dtypes: int32(5)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memory usage: 248.0 bytes</a:t>
            </a:r>
            <a:endParaRPr lang="zh-CN" altLang="en-US" sz="16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791598-937D-4D60-3A1D-BE7C4EA0DBCA}"/>
              </a:ext>
            </a:extLst>
          </p:cNvPr>
          <p:cNvSpPr/>
          <p:nvPr/>
        </p:nvSpPr>
        <p:spPr>
          <a:xfrm>
            <a:off x="2355580" y="5302002"/>
            <a:ext cx="4101632" cy="66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E95427-6CD1-B0C1-7548-96CF8B02D0DA}"/>
              </a:ext>
            </a:extLst>
          </p:cNvPr>
          <p:cNvSpPr txBox="1"/>
          <p:nvPr/>
        </p:nvSpPr>
        <p:spPr>
          <a:xfrm>
            <a:off x="7918201" y="5309128"/>
            <a:ext cx="2353469" cy="646331"/>
          </a:xfrm>
          <a:prstGeom prst="rect">
            <a:avLst/>
          </a:prstGeom>
          <a:noFill/>
          <a:ln>
            <a:solidFill>
              <a:srgbClr val="8D8D8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数据类型的统计信息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内存使用情况</a:t>
            </a:r>
            <a:endParaRPr kumimoji="1"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6457212" y="5662042"/>
            <a:ext cx="14381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95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索引和切片操作</a:t>
            </a:r>
            <a:endParaRPr lang="en-GB" altLang="zh-CN" sz="4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1126654" y="2968089"/>
            <a:ext cx="2232248" cy="923330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10.2</a:t>
            </a:r>
            <a:endParaRPr lang="en-US" altLang="en-GB" sz="5400" b="1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418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索引对象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13" name="原创设计师QQ598969553          _3"/>
          <p:cNvSpPr/>
          <p:nvPr/>
        </p:nvSpPr>
        <p:spPr>
          <a:xfrm>
            <a:off x="1019175" y="2709714"/>
            <a:ext cx="4590731" cy="2304256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原创设计师QQ598969553          _4"/>
          <p:cNvSpPr/>
          <p:nvPr/>
        </p:nvSpPr>
        <p:spPr>
          <a:xfrm>
            <a:off x="1459786" y="3746576"/>
            <a:ext cx="37373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熟悉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索引对象的类型和特点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，能够归纳索引对象的类型和特点</a:t>
            </a:r>
          </a:p>
        </p:txBody>
      </p:sp>
      <p:sp>
        <p:nvSpPr>
          <p:cNvPr id="16" name="原创设计师QQ598969553          _7"/>
          <p:cNvSpPr txBox="1"/>
          <p:nvPr/>
        </p:nvSpPr>
        <p:spPr>
          <a:xfrm>
            <a:off x="1019176" y="3089692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258916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37061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类的子类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5B67392-3B14-8F0D-0FBB-9AD67337A2A8}"/>
              </a:ext>
            </a:extLst>
          </p:cNvPr>
          <p:cNvSpPr txBox="1"/>
          <p:nvPr/>
        </p:nvSpPr>
        <p:spPr>
          <a:xfrm>
            <a:off x="1276318" y="2181145"/>
            <a:ext cx="9427400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>
              <a:lnSpc>
                <a:spcPct val="150000"/>
              </a:lnSpc>
              <a:defRPr sz="18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pPr indent="0"/>
            <a:r>
              <a:rPr lang="zh-CN" altLang="zh-CN" sz="1900" dirty="0"/>
              <a:t>在</a:t>
            </a:r>
            <a:r>
              <a:rPr lang="en-US" altLang="zh-CN" sz="1900" dirty="0"/>
              <a:t>pandas</a:t>
            </a:r>
            <a:r>
              <a:rPr lang="zh-CN" altLang="zh-CN" sz="1900" dirty="0"/>
              <a:t>中，无论是位置索引还是标签索引，它们都属于</a:t>
            </a:r>
            <a:r>
              <a:rPr lang="en-US" altLang="zh-CN" sz="1900" dirty="0">
                <a:solidFill>
                  <a:srgbClr val="1369B2"/>
                </a:solidFill>
              </a:rPr>
              <a:t>Index</a:t>
            </a:r>
            <a:r>
              <a:rPr lang="zh-CN" altLang="zh-CN" sz="1900" dirty="0">
                <a:solidFill>
                  <a:srgbClr val="1369B2"/>
                </a:solidFill>
              </a:rPr>
              <a:t>类的对象</a:t>
            </a:r>
            <a:r>
              <a:rPr lang="zh-CN" altLang="zh-CN" sz="1900" dirty="0"/>
              <a:t>，也就是索引对象。</a:t>
            </a:r>
            <a:r>
              <a:rPr lang="en-US" altLang="zh-CN" sz="1900" dirty="0">
                <a:solidFill>
                  <a:srgbClr val="1369B2"/>
                </a:solidFill>
              </a:rPr>
              <a:t>Index</a:t>
            </a:r>
            <a:r>
              <a:rPr lang="zh-CN" altLang="zh-CN" sz="1900" dirty="0">
                <a:solidFill>
                  <a:srgbClr val="1369B2"/>
                </a:solidFill>
              </a:rPr>
              <a:t>类是一个基类，它派生了很多子类</a:t>
            </a:r>
            <a:r>
              <a:rPr lang="zh-CN" altLang="zh-CN" sz="1900" dirty="0"/>
              <a:t>，每个子类代表不同形式的索引。</a:t>
            </a:r>
            <a:endParaRPr lang="en-US" altLang="zh-CN" sz="1900" dirty="0"/>
          </a:p>
        </p:txBody>
      </p:sp>
      <p:sp>
        <p:nvSpPr>
          <p:cNvPr id="6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索引对象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27736"/>
              </p:ext>
            </p:extLst>
          </p:nvPr>
        </p:nvGraphicFramePr>
        <p:xfrm>
          <a:off x="1276318" y="3198446"/>
          <a:ext cx="9427400" cy="3111668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1667924">
                  <a:extLst>
                    <a:ext uri="{9D8B030D-6E8A-4147-A177-3AD203B41FA5}">
                      <a16:colId xmlns:a16="http://schemas.microsoft.com/office/drawing/2014/main" val="1345553933"/>
                    </a:ext>
                  </a:extLst>
                </a:gridCol>
                <a:gridCol w="1812962">
                  <a:extLst>
                    <a:ext uri="{9D8B030D-6E8A-4147-A177-3AD203B41FA5}">
                      <a16:colId xmlns:a16="http://schemas.microsoft.com/office/drawing/2014/main" val="1515813387"/>
                    </a:ext>
                  </a:extLst>
                </a:gridCol>
                <a:gridCol w="5946514">
                  <a:extLst>
                    <a:ext uri="{9D8B030D-6E8A-4147-A177-3AD203B41FA5}">
                      <a16:colId xmlns:a16="http://schemas.microsoft.com/office/drawing/2014/main" val="1359082057"/>
                    </a:ext>
                  </a:extLst>
                </a:gridCol>
              </a:tblGrid>
              <a:tr h="401840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示例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7052343"/>
                  </a:ext>
                </a:extLst>
              </a:tr>
              <a:tr h="401840"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RangeIndex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位置索引（默认）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……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6109380"/>
                  </a:ext>
                </a:extLst>
              </a:tr>
              <a:tr h="401840"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Int64Index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整数索引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-5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-9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5096867"/>
                  </a:ext>
                </a:extLst>
              </a:tr>
              <a:tr h="401840"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Float64Index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浮点数索引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-1.0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-5.5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10.2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9.8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6.3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9291200"/>
                  </a:ext>
                </a:extLst>
              </a:tr>
              <a:tr h="551234"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DatetimeIndex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时间戳索引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2022-11-25 17:00:00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2022-11-28 17:00:00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2022-12-25 17:00:00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6652685"/>
                  </a:ext>
                </a:extLst>
              </a:tr>
              <a:tr h="551234"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PeriodIndex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时间间隔索引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2022-11-25 00:00:00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2022-11-25 01:00:00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2022-11-25 02:00:00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……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7339913"/>
                  </a:ext>
                </a:extLst>
              </a:tr>
              <a:tr h="401840"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MultiIndex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分层索引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sz="1600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 b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 c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 d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 e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2676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66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37061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特性</a:t>
            </a:r>
          </a:p>
        </p:txBody>
      </p:sp>
      <p:sp>
        <p:nvSpPr>
          <p:cNvPr id="6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索引对象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23773" y="2349674"/>
            <a:ext cx="3399259" cy="3399259"/>
            <a:chOff x="2206774" y="2349674"/>
            <a:chExt cx="3399259" cy="339925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774" y="2349674"/>
              <a:ext cx="3399259" cy="339925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2993332" y="3677310"/>
              <a:ext cx="1826141" cy="743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3200" b="1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宋体" panose="02010600030101010101" pitchFamily="2" charset="-122"/>
                </a:rPr>
                <a:t>不可变性</a:t>
              </a:r>
              <a:endParaRPr lang="zh-CN" altLang="en-US" sz="32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247334" y="2349674"/>
            <a:ext cx="3399259" cy="3399259"/>
            <a:chOff x="2206774" y="2349674"/>
            <a:chExt cx="3399259" cy="339925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774" y="2349674"/>
              <a:ext cx="3399259" cy="3399259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2993332" y="3677310"/>
              <a:ext cx="1826141" cy="743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3200" b="1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宋体" panose="02010600030101010101" pitchFamily="2" charset="-122"/>
                </a:rPr>
                <a:t>可重复性</a:t>
              </a:r>
              <a:endParaRPr lang="zh-CN" altLang="en-US" sz="32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03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815308" y="572758"/>
            <a:ext cx="4775842" cy="662532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  <a:r>
              <a:rPr lang="en-US" altLang="zh-CN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Target</a:t>
            </a:r>
            <a:endParaRPr lang="en-GB" altLang="zh-CN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702718" y="2205658"/>
            <a:ext cx="9001000" cy="688075"/>
            <a:chOff x="978872" y="1800500"/>
            <a:chExt cx="5471124" cy="515937"/>
          </a:xfrm>
        </p:grpSpPr>
        <p:sp>
          <p:nvSpPr>
            <p:cNvPr id="26" name="Pentagon 3"/>
            <p:cNvSpPr/>
            <p:nvPr/>
          </p:nvSpPr>
          <p:spPr bwMode="auto">
            <a:xfrm>
              <a:off x="978872" y="1800500"/>
              <a:ext cx="5471124" cy="515937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   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掌握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索引与切片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的基本用法，能够通过索引或切片获取数据</a:t>
              </a:r>
            </a:p>
          </p:txBody>
        </p:sp>
        <p:sp>
          <p:nvSpPr>
            <p:cNvPr id="27" name="MH_Others_1"/>
            <p:cNvSpPr/>
            <p:nvPr/>
          </p:nvSpPr>
          <p:spPr bwMode="auto">
            <a:xfrm>
              <a:off x="985222" y="1800500"/>
              <a:ext cx="82550" cy="515937"/>
            </a:xfrm>
            <a:custGeom>
              <a:avLst/>
              <a:gdLst>
                <a:gd name="connsiteX0" fmla="*/ 0 w 3276600"/>
                <a:gd name="connsiteY0" fmla="*/ 6311900 h 6311900"/>
                <a:gd name="connsiteX1" fmla="*/ 0 w 3276600"/>
                <a:gd name="connsiteY1" fmla="*/ 0 h 6311900"/>
                <a:gd name="connsiteX2" fmla="*/ 3276600 w 3276600"/>
                <a:gd name="connsiteY2" fmla="*/ 0 h 6311900"/>
                <a:gd name="connsiteX0-1" fmla="*/ 0 w 0"/>
                <a:gd name="connsiteY0-2" fmla="*/ 6311900 h 6311900"/>
                <a:gd name="connsiteX1-3" fmla="*/ 0 w 0"/>
                <a:gd name="connsiteY1-4" fmla="*/ 0 h 6311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h="6311900">
                  <a:moveTo>
                    <a:pt x="0" y="631190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1369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500">
                <a:solidFill>
                  <a:schemeClr val="bg1">
                    <a:lumMod val="50000"/>
                  </a:schemeClr>
                </a:solidFill>
                <a:latin typeface="Source Han Sans K Bold" panose="020B0800000000000000" pitchFamily="34" charset="-128"/>
                <a:ea typeface="Source Han Sans K Bold" panose="020B0800000000000000" pitchFamily="34" charset="-128"/>
                <a:sym typeface="Source Han Sans K Bold" panose="020B0800000000000000" pitchFamily="34" charset="-128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702718" y="3208993"/>
            <a:ext cx="9001000" cy="685959"/>
            <a:chOff x="978872" y="2570437"/>
            <a:chExt cx="5437064" cy="514350"/>
          </a:xfrm>
        </p:grpSpPr>
        <p:sp>
          <p:nvSpPr>
            <p:cNvPr id="29" name="Pentagon 5"/>
            <p:cNvSpPr/>
            <p:nvPr/>
          </p:nvSpPr>
          <p:spPr bwMode="auto">
            <a:xfrm>
              <a:off x="978872" y="2570437"/>
              <a:ext cx="5437064" cy="514350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   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掌握</a:t>
              </a:r>
              <a:r>
                <a:rPr lang="en-US" altLang="zh-CN" sz="2000" dirty="0" err="1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loc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和</a:t>
              </a:r>
              <a:r>
                <a:rPr lang="en-US" altLang="zh-CN" sz="2000" dirty="0" err="1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iloc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属性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的基本用法，能够使用</a:t>
              </a:r>
              <a:r>
                <a:rPr lang="en-US" altLang="zh-CN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loc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和</a:t>
              </a:r>
              <a:r>
                <a:rPr lang="en-US" altLang="zh-CN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iloc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属性获取数据</a:t>
              </a:r>
            </a:p>
          </p:txBody>
        </p:sp>
        <p:sp>
          <p:nvSpPr>
            <p:cNvPr id="30" name="MH_Others_1"/>
            <p:cNvSpPr/>
            <p:nvPr/>
          </p:nvSpPr>
          <p:spPr bwMode="auto">
            <a:xfrm>
              <a:off x="985222" y="2570437"/>
              <a:ext cx="82550" cy="514350"/>
            </a:xfrm>
            <a:custGeom>
              <a:avLst/>
              <a:gdLst>
                <a:gd name="connsiteX0" fmla="*/ 0 w 3276600"/>
                <a:gd name="connsiteY0" fmla="*/ 6311900 h 6311900"/>
                <a:gd name="connsiteX1" fmla="*/ 0 w 3276600"/>
                <a:gd name="connsiteY1" fmla="*/ 0 h 6311900"/>
                <a:gd name="connsiteX2" fmla="*/ 3276600 w 3276600"/>
                <a:gd name="connsiteY2" fmla="*/ 0 h 6311900"/>
                <a:gd name="connsiteX0-1" fmla="*/ 0 w 0"/>
                <a:gd name="connsiteY0-2" fmla="*/ 6311900 h 6311900"/>
                <a:gd name="connsiteX1-3" fmla="*/ 0 w 0"/>
                <a:gd name="connsiteY1-4" fmla="*/ 0 h 6311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h="6311900">
                  <a:moveTo>
                    <a:pt x="0" y="631190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1369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500">
                <a:solidFill>
                  <a:schemeClr val="bg1">
                    <a:lumMod val="50000"/>
                  </a:schemeClr>
                </a:solidFill>
                <a:latin typeface="Source Han Sans K Bold" panose="020B0800000000000000" pitchFamily="34" charset="-128"/>
                <a:ea typeface="Source Han Sans K Bold" panose="020B0800000000000000" pitchFamily="34" charset="-128"/>
                <a:sym typeface="Source Han Sans K Bold" panose="020B0800000000000000" pitchFamily="34" charset="-128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02718" y="4210212"/>
            <a:ext cx="9001000" cy="688077"/>
            <a:chOff x="978872" y="3338787"/>
            <a:chExt cx="5437064" cy="515938"/>
          </a:xfrm>
        </p:grpSpPr>
        <p:sp>
          <p:nvSpPr>
            <p:cNvPr id="32" name="Pentagon 6"/>
            <p:cNvSpPr/>
            <p:nvPr/>
          </p:nvSpPr>
          <p:spPr bwMode="auto">
            <a:xfrm>
              <a:off x="978872" y="3338787"/>
              <a:ext cx="5437064" cy="515938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   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掌握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读写数据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的方式，能够熟练地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读写不同来源的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数据</a:t>
              </a:r>
            </a:p>
          </p:txBody>
        </p:sp>
        <p:sp>
          <p:nvSpPr>
            <p:cNvPr id="33" name="MH_Others_1"/>
            <p:cNvSpPr/>
            <p:nvPr/>
          </p:nvSpPr>
          <p:spPr bwMode="auto">
            <a:xfrm>
              <a:off x="985222" y="3338787"/>
              <a:ext cx="82550" cy="515938"/>
            </a:xfrm>
            <a:custGeom>
              <a:avLst/>
              <a:gdLst>
                <a:gd name="connsiteX0" fmla="*/ 0 w 3276600"/>
                <a:gd name="connsiteY0" fmla="*/ 6311900 h 6311900"/>
                <a:gd name="connsiteX1" fmla="*/ 0 w 3276600"/>
                <a:gd name="connsiteY1" fmla="*/ 0 h 6311900"/>
                <a:gd name="connsiteX2" fmla="*/ 3276600 w 3276600"/>
                <a:gd name="connsiteY2" fmla="*/ 0 h 6311900"/>
                <a:gd name="connsiteX0-1" fmla="*/ 0 w 0"/>
                <a:gd name="connsiteY0-2" fmla="*/ 6311900 h 6311900"/>
                <a:gd name="connsiteX1-3" fmla="*/ 0 w 0"/>
                <a:gd name="connsiteY1-4" fmla="*/ 0 h 6311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h="6311900">
                  <a:moveTo>
                    <a:pt x="0" y="631190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1369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500">
                <a:solidFill>
                  <a:schemeClr val="bg1">
                    <a:lumMod val="50000"/>
                  </a:schemeClr>
                </a:solidFill>
                <a:latin typeface="Source Han Sans K Bold" panose="020B0800000000000000" pitchFamily="34" charset="-128"/>
                <a:ea typeface="Source Han Sans K Bold" panose="020B0800000000000000" pitchFamily="34" charset="-128"/>
                <a:sym typeface="Source Han Sans K Bold" panose="020B0800000000000000" pitchFamily="34" charset="-128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702718" y="5213550"/>
            <a:ext cx="9001000" cy="685959"/>
            <a:chOff x="978872" y="4108725"/>
            <a:chExt cx="5437064" cy="514350"/>
          </a:xfrm>
        </p:grpSpPr>
        <p:sp>
          <p:nvSpPr>
            <p:cNvPr id="35" name="Pentagon 7"/>
            <p:cNvSpPr/>
            <p:nvPr/>
          </p:nvSpPr>
          <p:spPr bwMode="auto">
            <a:xfrm>
              <a:off x="978872" y="4108725"/>
              <a:ext cx="5437064" cy="514350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   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掌握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数据的排序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方式，能够使用索引或值对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Series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或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DataFrame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进行排序</a:t>
              </a:r>
            </a:p>
          </p:txBody>
        </p:sp>
        <p:sp>
          <p:nvSpPr>
            <p:cNvPr id="36" name="MH_Others_1"/>
            <p:cNvSpPr/>
            <p:nvPr/>
          </p:nvSpPr>
          <p:spPr bwMode="auto">
            <a:xfrm>
              <a:off x="985222" y="4108725"/>
              <a:ext cx="82550" cy="514350"/>
            </a:xfrm>
            <a:custGeom>
              <a:avLst/>
              <a:gdLst>
                <a:gd name="connsiteX0" fmla="*/ 0 w 3276600"/>
                <a:gd name="connsiteY0" fmla="*/ 6311900 h 6311900"/>
                <a:gd name="connsiteX1" fmla="*/ 0 w 3276600"/>
                <a:gd name="connsiteY1" fmla="*/ 0 h 6311900"/>
                <a:gd name="connsiteX2" fmla="*/ 3276600 w 3276600"/>
                <a:gd name="connsiteY2" fmla="*/ 0 h 6311900"/>
                <a:gd name="connsiteX0-1" fmla="*/ 0 w 0"/>
                <a:gd name="connsiteY0-2" fmla="*/ 6311900 h 6311900"/>
                <a:gd name="connsiteX1-3" fmla="*/ 0 w 0"/>
                <a:gd name="connsiteY1-4" fmla="*/ 0 h 6311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h="6311900">
                  <a:moveTo>
                    <a:pt x="0" y="631190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1369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500">
                <a:solidFill>
                  <a:schemeClr val="bg1">
                    <a:lumMod val="50000"/>
                  </a:schemeClr>
                </a:solidFill>
                <a:latin typeface="Source Han Sans K Bold" panose="020B0800000000000000" pitchFamily="34" charset="-128"/>
                <a:ea typeface="Source Han Sans K Bold" panose="020B0800000000000000" pitchFamily="34" charset="-128"/>
                <a:sym typeface="Source Han Sans K Bold" panose="020B08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595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37061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特性</a:t>
            </a:r>
          </a:p>
        </p:txBody>
      </p:sp>
      <p:sp>
        <p:nvSpPr>
          <p:cNvPr id="6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索引对象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23773" y="2349674"/>
            <a:ext cx="3399259" cy="3399259"/>
            <a:chOff x="2206774" y="2349674"/>
            <a:chExt cx="3399259" cy="339925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774" y="2349674"/>
              <a:ext cx="3399259" cy="339925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2993332" y="3677310"/>
              <a:ext cx="1826141" cy="743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3200" b="1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宋体" panose="02010600030101010101" pitchFamily="2" charset="-122"/>
                </a:rPr>
                <a:t>不可变性</a:t>
              </a:r>
              <a:endParaRPr lang="zh-CN" altLang="en-US" sz="32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5B67392-3B14-8F0D-0FBB-9AD67337A2A8}"/>
              </a:ext>
            </a:extLst>
          </p:cNvPr>
          <p:cNvSpPr txBox="1"/>
          <p:nvPr/>
        </p:nvSpPr>
        <p:spPr>
          <a:xfrm>
            <a:off x="5283223" y="1805692"/>
            <a:ext cx="6048672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>
              <a:lnSpc>
                <a:spcPct val="150000"/>
              </a:lnSpc>
              <a:defRPr sz="18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pPr indent="0"/>
            <a:r>
              <a:rPr lang="zh-CN" altLang="zh-CN" sz="1900" dirty="0">
                <a:solidFill>
                  <a:srgbClr val="1369B2"/>
                </a:solidFill>
              </a:rPr>
              <a:t>索引对象一旦创建是不可以被修改的</a:t>
            </a:r>
            <a:r>
              <a:rPr lang="zh-CN" altLang="zh-CN" sz="1900" dirty="0"/>
              <a:t>，也就是说，索引的值是固定不变的，这样做能够维护从索引到数据的唯一映射关系，并保证</a:t>
            </a:r>
            <a:r>
              <a:rPr lang="en-US" altLang="zh-CN" sz="1900" dirty="0"/>
              <a:t>Series</a:t>
            </a:r>
            <a:r>
              <a:rPr lang="zh-CN" altLang="zh-CN" sz="1900" dirty="0"/>
              <a:t>或</a:t>
            </a:r>
            <a:r>
              <a:rPr lang="en-US" altLang="zh-CN" sz="1900" dirty="0"/>
              <a:t>DataFrame</a:t>
            </a:r>
            <a:r>
              <a:rPr lang="zh-CN" altLang="zh-CN" sz="1900" dirty="0"/>
              <a:t>中数据的安全。</a:t>
            </a:r>
            <a:endParaRPr lang="en-US" altLang="zh-CN" sz="19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5349348" y="3285778"/>
            <a:ext cx="5858425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5549849" y="3502614"/>
            <a:ext cx="5515420" cy="136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import pandas as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pd.Series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(range(5),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index=['a', 'b', 'c', 'd', 'e'])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ser_index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['2'] = 'cc'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349348" y="5374010"/>
            <a:ext cx="5858425" cy="720080"/>
            <a:chOff x="5447134" y="5446019"/>
            <a:chExt cx="1627975" cy="720080"/>
          </a:xfrm>
        </p:grpSpPr>
        <p:sp>
          <p:nvSpPr>
            <p:cNvPr id="18" name="矩形标注 17">
              <a:extLst>
                <a:ext uri="{FF2B5EF4-FFF2-40B4-BE49-F238E27FC236}">
                  <a16:creationId xmlns:a16="http://schemas.microsoft.com/office/drawing/2014/main" id="{2DD36134-4B9C-75E2-A84F-506C84C246CB}"/>
                </a:ext>
              </a:extLst>
            </p:cNvPr>
            <p:cNvSpPr/>
            <p:nvPr/>
          </p:nvSpPr>
          <p:spPr>
            <a:xfrm>
              <a:off x="5447134" y="5446019"/>
              <a:ext cx="1627975" cy="720080"/>
            </a:xfrm>
            <a:prstGeom prst="wedgeRectCallout">
              <a:avLst>
                <a:gd name="adj1" fmla="val -21450"/>
                <a:gd name="adj2" fmla="val -9623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C2B2685-DAA3-969A-369C-E6BBAFDE9C01}"/>
                </a:ext>
              </a:extLst>
            </p:cNvPr>
            <p:cNvSpPr txBox="1"/>
            <p:nvPr/>
          </p:nvSpPr>
          <p:spPr>
            <a:xfrm>
              <a:off x="5494317" y="5575226"/>
              <a:ext cx="1580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TypeError: Index does not support mutable operations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66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37061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特性</a:t>
            </a:r>
          </a:p>
        </p:txBody>
      </p:sp>
      <p:sp>
        <p:nvSpPr>
          <p:cNvPr id="6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索引对象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23773" y="2349674"/>
            <a:ext cx="3399259" cy="3399259"/>
            <a:chOff x="2206774" y="2349674"/>
            <a:chExt cx="3399259" cy="339925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774" y="2349674"/>
              <a:ext cx="3399259" cy="339925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2993332" y="3677310"/>
              <a:ext cx="1826141" cy="743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3200" b="1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宋体" panose="02010600030101010101" pitchFamily="2" charset="-122"/>
                </a:rPr>
                <a:t>可重复性</a:t>
              </a:r>
              <a:endParaRPr lang="zh-CN" altLang="en-US" sz="32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5B67392-3B14-8F0D-0FBB-9AD67337A2A8}"/>
              </a:ext>
            </a:extLst>
          </p:cNvPr>
          <p:cNvSpPr txBox="1"/>
          <p:nvPr/>
        </p:nvSpPr>
        <p:spPr>
          <a:xfrm>
            <a:off x="5283223" y="2239139"/>
            <a:ext cx="6048672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>
              <a:lnSpc>
                <a:spcPct val="150000"/>
              </a:lnSpc>
              <a:defRPr sz="18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pPr indent="0"/>
            <a:r>
              <a:rPr lang="zh-CN" altLang="zh-CN" sz="2000" dirty="0"/>
              <a:t>索引对象的</a:t>
            </a:r>
            <a:r>
              <a:rPr lang="zh-CN" altLang="zh-CN" sz="2000" dirty="0">
                <a:solidFill>
                  <a:srgbClr val="1369B2"/>
                </a:solidFill>
              </a:rPr>
              <a:t>值是可以重复的</a:t>
            </a:r>
            <a:r>
              <a:rPr lang="zh-CN" altLang="zh-CN" sz="2000" dirty="0"/>
              <a:t>。</a:t>
            </a:r>
            <a:endParaRPr lang="en-US" altLang="zh-CN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5349348" y="2902071"/>
            <a:ext cx="5858425" cy="2327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5549848" y="3228687"/>
            <a:ext cx="5515421" cy="1674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import pandas as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pd.Series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(range(5),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index=[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'a', 'a'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 'c', 'd', 'e'])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ser_index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ser_obj.index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ser_index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20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37061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特性</a:t>
            </a:r>
          </a:p>
        </p:txBody>
      </p:sp>
      <p:sp>
        <p:nvSpPr>
          <p:cNvPr id="6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索引对象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23773" y="2349674"/>
            <a:ext cx="3399259" cy="3399259"/>
            <a:chOff x="2206774" y="2349674"/>
            <a:chExt cx="3399259" cy="339925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774" y="2349674"/>
              <a:ext cx="3399259" cy="339925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2993332" y="3677310"/>
              <a:ext cx="1826141" cy="743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3200" b="1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宋体" panose="02010600030101010101" pitchFamily="2" charset="-122"/>
                </a:rPr>
                <a:t>可重复性</a:t>
              </a:r>
              <a:endParaRPr lang="zh-CN" altLang="en-US" sz="32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5B67392-3B14-8F0D-0FBB-9AD67337A2A8}"/>
              </a:ext>
            </a:extLst>
          </p:cNvPr>
          <p:cNvSpPr txBox="1"/>
          <p:nvPr/>
        </p:nvSpPr>
        <p:spPr>
          <a:xfrm>
            <a:off x="5283223" y="2599178"/>
            <a:ext cx="60486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>
              <a:lnSpc>
                <a:spcPct val="150000"/>
              </a:lnSpc>
              <a:defRPr sz="18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pPr indent="0"/>
            <a:r>
              <a:rPr lang="zh-CN" altLang="zh-CN" sz="2000" dirty="0"/>
              <a:t>通常情况下，索引的值被要求是唯一的，不过并非强制的。我们可以使用索引对象的</a:t>
            </a:r>
            <a:r>
              <a:rPr lang="en-US" altLang="zh-CN" sz="2000" dirty="0" err="1">
                <a:solidFill>
                  <a:srgbClr val="1369B2"/>
                </a:solidFill>
              </a:rPr>
              <a:t>is_unique</a:t>
            </a:r>
            <a:r>
              <a:rPr lang="zh-CN" altLang="zh-CN" sz="2000" dirty="0">
                <a:solidFill>
                  <a:srgbClr val="1369B2"/>
                </a:solidFill>
              </a:rPr>
              <a:t>属性</a:t>
            </a:r>
            <a:r>
              <a:rPr lang="zh-CN" altLang="zh-CN" sz="2000" dirty="0"/>
              <a:t>判断索引的值是否唯一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5349348" y="4221882"/>
            <a:ext cx="5858425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5549848" y="4548497"/>
            <a:ext cx="5515421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ser_index.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is_unique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393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重置索引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13" name="原创设计师QQ598969553          _3"/>
          <p:cNvSpPr/>
          <p:nvPr/>
        </p:nvSpPr>
        <p:spPr>
          <a:xfrm>
            <a:off x="1019175" y="2709714"/>
            <a:ext cx="4590731" cy="2304256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原创设计师QQ598969553          _4"/>
          <p:cNvSpPr/>
          <p:nvPr/>
        </p:nvSpPr>
        <p:spPr>
          <a:xfrm>
            <a:off x="1459786" y="3746576"/>
            <a:ext cx="37373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掌握重置索引的方式，能够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</a:t>
            </a:r>
            <a:r>
              <a:rPr lang="en-US" altLang="zh-CN" sz="18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reindex</a:t>
            </a:r>
            <a:r>
              <a:rPr lang="en-US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实现重置索引的功能</a:t>
            </a:r>
          </a:p>
        </p:txBody>
      </p:sp>
      <p:sp>
        <p:nvSpPr>
          <p:cNvPr id="16" name="原创设计师QQ598969553          _7"/>
          <p:cNvSpPr txBox="1"/>
          <p:nvPr/>
        </p:nvSpPr>
        <p:spPr>
          <a:xfrm>
            <a:off x="1019176" y="3089692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193622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重置索引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94A71B-0DDC-9662-2B12-E7ED94C37C44}"/>
              </a:ext>
            </a:extLst>
          </p:cNvPr>
          <p:cNvSpPr txBox="1"/>
          <p:nvPr/>
        </p:nvSpPr>
        <p:spPr>
          <a:xfrm>
            <a:off x="1414685" y="2205658"/>
            <a:ext cx="62646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>
              <a:lnSpc>
                <a:spcPct val="150000"/>
              </a:lnSpc>
              <a:defRPr sz="18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pPr indent="0"/>
            <a:r>
              <a:rPr lang="zh-CN" altLang="zh-CN" dirty="0"/>
              <a:t>重置索引是指</a:t>
            </a:r>
            <a:r>
              <a:rPr lang="zh-CN" altLang="zh-CN" dirty="0">
                <a:solidFill>
                  <a:srgbClr val="1369B2"/>
                </a:solidFill>
              </a:rPr>
              <a:t>重新为对象设定索引</a:t>
            </a:r>
            <a:r>
              <a:rPr lang="zh-CN" altLang="zh-CN" dirty="0"/>
              <a:t>，以构建一个符合新索引的对象。</a:t>
            </a:r>
            <a:endParaRPr lang="en-US" altLang="zh-CN" dirty="0"/>
          </a:p>
        </p:txBody>
      </p:sp>
      <p:sp>
        <p:nvSpPr>
          <p:cNvPr id="14" name="矩形: 圆角 139">
            <a:extLst>
              <a:ext uri="{FF2B5EF4-FFF2-40B4-BE49-F238E27FC236}">
                <a16:creationId xmlns:a16="http://schemas.microsoft.com/office/drawing/2014/main" id="{C5854BD2-95A8-2615-D778-3A061C808512}"/>
              </a:ext>
            </a:extLst>
          </p:cNvPr>
          <p:cNvSpPr/>
          <p:nvPr/>
        </p:nvSpPr>
        <p:spPr>
          <a:xfrm>
            <a:off x="1276318" y="1406568"/>
            <a:ext cx="1917700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概念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8371D0-2D6B-88C7-C1F4-7ADC099113E9}"/>
              </a:ext>
            </a:extLst>
          </p:cNvPr>
          <p:cNvSpPr txBox="1"/>
          <p:nvPr/>
        </p:nvSpPr>
        <p:spPr>
          <a:xfrm>
            <a:off x="1309941" y="4100576"/>
            <a:ext cx="63694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defRPr sz="2000" kern="0">
                <a:solidFill>
                  <a:srgbClr val="1369B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sz="1800" dirty="0" err="1"/>
              <a:t>reindex</a:t>
            </a:r>
            <a:r>
              <a:rPr lang="en-US" altLang="zh-CN" sz="1800" dirty="0"/>
              <a:t>()</a:t>
            </a:r>
            <a:r>
              <a:rPr lang="zh-CN" altLang="zh-CN" sz="1800" dirty="0"/>
              <a:t>方法</a:t>
            </a:r>
            <a:r>
              <a:rPr lang="zh-CN" altLang="zh-CN" sz="1800" dirty="0">
                <a:solidFill>
                  <a:srgbClr val="595959"/>
                </a:solidFill>
              </a:rPr>
              <a:t>会对</a:t>
            </a:r>
            <a:r>
              <a:rPr lang="en-US" altLang="zh-CN" sz="1800" dirty="0">
                <a:solidFill>
                  <a:srgbClr val="595959"/>
                </a:solidFill>
              </a:rPr>
              <a:t>Series</a:t>
            </a:r>
            <a:r>
              <a:rPr lang="zh-CN" altLang="zh-CN" sz="1800" dirty="0">
                <a:solidFill>
                  <a:srgbClr val="595959"/>
                </a:solidFill>
              </a:rPr>
              <a:t>类或</a:t>
            </a:r>
            <a:r>
              <a:rPr lang="en-US" altLang="zh-CN" sz="1800" dirty="0">
                <a:solidFill>
                  <a:srgbClr val="595959"/>
                </a:solidFill>
              </a:rPr>
              <a:t>DataFrame</a:t>
            </a:r>
            <a:r>
              <a:rPr lang="zh-CN" altLang="zh-CN" sz="1800" dirty="0">
                <a:solidFill>
                  <a:srgbClr val="595959"/>
                </a:solidFill>
              </a:rPr>
              <a:t>类对象的原索引和新索引进行匹配，如果新索引跟原索引的值相同，则新索引对应的数据会被设置为原数据；如果新索引跟原索引的值不同，则新索引对应的空缺位置会被填充为</a:t>
            </a:r>
            <a:r>
              <a:rPr lang="en-US" altLang="zh-CN" sz="1800" dirty="0" err="1">
                <a:solidFill>
                  <a:srgbClr val="595959"/>
                </a:solidFill>
              </a:rPr>
              <a:t>NaN</a:t>
            </a:r>
            <a:r>
              <a:rPr lang="zh-CN" altLang="zh-CN" sz="1800" dirty="0">
                <a:solidFill>
                  <a:srgbClr val="595959"/>
                </a:solidFill>
              </a:rPr>
              <a:t>或指定的其他值。</a:t>
            </a:r>
          </a:p>
        </p:txBody>
      </p:sp>
      <p:sp>
        <p:nvSpPr>
          <p:cNvPr id="17" name="矩形: 圆角 139">
            <a:extLst>
              <a:ext uri="{FF2B5EF4-FFF2-40B4-BE49-F238E27FC236}">
                <a16:creationId xmlns:a16="http://schemas.microsoft.com/office/drawing/2014/main" id="{390D1F9B-2A91-378E-9D78-4F60EFF502E1}"/>
              </a:ext>
            </a:extLst>
          </p:cNvPr>
          <p:cNvSpPr/>
          <p:nvPr/>
        </p:nvSpPr>
        <p:spPr>
          <a:xfrm>
            <a:off x="1309941" y="3370367"/>
            <a:ext cx="1917700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方法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1C57967-7724-2935-87BC-17116A0EA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4" r="10319"/>
          <a:stretch/>
        </p:blipFill>
        <p:spPr>
          <a:xfrm flipH="1">
            <a:off x="8327454" y="2261823"/>
            <a:ext cx="2736307" cy="3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6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重置索引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01057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语法格式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55716"/>
            <a:ext cx="95600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下面以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</a:t>
            </a:r>
            <a:r>
              <a:rPr lang="en-US" altLang="zh-CN" sz="20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reindex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为例，介绍</a:t>
            </a: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reindex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语法格式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774531"/>
            <a:ext cx="9560028" cy="1263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69501" y="2882426"/>
            <a:ext cx="8596438" cy="1047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reindex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(labels=None, index=None, columns=None, axis=None, 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method=None, copy=True, level=None,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fill_value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=nan,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limit=None, tolerance=None)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4038300"/>
            <a:ext cx="954636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en-US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columns 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新的行索引</a:t>
            </a:r>
            <a:r>
              <a:rPr lang="zh-CN" altLang="en-US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列索引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method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空缺位置的填充方式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，包括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'None'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（默认值）、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ffill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'pad'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bfill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backfill'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'nearest'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这几个值，其中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'None'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代表不填充空缺位置；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ffill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'pad'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代表前向填充空缺位置；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bfill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backfill'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代表后向填充空缺位置；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'nearest'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代表根据最近的值填充空缺位置。</a:t>
            </a:r>
          </a:p>
        </p:txBody>
      </p:sp>
    </p:spTree>
    <p:extLst>
      <p:ext uri="{BB962C8B-B14F-4D97-AF65-F5344CB8AC3E}">
        <p14:creationId xmlns:p14="http://schemas.microsoft.com/office/powerpoint/2010/main" val="412792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重置索引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01057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语法格式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774531"/>
            <a:ext cx="9560028" cy="1263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69501" y="2882426"/>
            <a:ext cx="8596438" cy="1047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reindex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(labels=None, index=None, columns=None, axis=None, 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method=None, copy=True, level=None,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fill_value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=nan,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limit=None, tolerance=None)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4149644"/>
            <a:ext cx="954636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copy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：是否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返回新的对象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，默认值为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fill_value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空缺位置被填充的值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，默认值为</a:t>
            </a: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NaN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limit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：表示前向或者后向填充时的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最大填充量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55716"/>
            <a:ext cx="95600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下面以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</a:t>
            </a:r>
            <a:r>
              <a:rPr lang="en-US" altLang="zh-CN" sz="20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reindex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为例，介绍</a:t>
            </a: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reindex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语法格式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444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重置索引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01057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示例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925738"/>
            <a:ext cx="9055972" cy="2736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528603" y="3271441"/>
            <a:ext cx="8311019" cy="200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import pandas as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pd.DataFrame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({'no1': [1.0, 2.0, 3.0],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         'no2': [4.0, 5.0, 6.0]},                          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         index=['a', 'b', 'c'])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new_df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df_obj.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reindex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(index=['a', 'c', 'e'])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new_df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D2FD6C-003F-F869-7647-9C0767F43D17}"/>
              </a:ext>
            </a:extLst>
          </p:cNvPr>
          <p:cNvSpPr txBox="1"/>
          <p:nvPr/>
        </p:nvSpPr>
        <p:spPr>
          <a:xfrm>
            <a:off x="1229462" y="2292335"/>
            <a:ext cx="4216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1.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重置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DataFrame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对象的索引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930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重置索引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01057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示例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925738"/>
            <a:ext cx="9055972" cy="3024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522697" y="3271441"/>
            <a:ext cx="7560840" cy="2322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import pandas as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pd.DataFrame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({'no1': [1.0, 2.0, 3.0],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         'no2': [4.0, 5.0, 6.0]},                          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         index=['a', 'b', 'c'])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new_df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df_obj.reindex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(index=['a', 'c', 'e'],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          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fill_value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=9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new_df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D2FD6C-003F-F869-7647-9C0767F43D17}"/>
              </a:ext>
            </a:extLst>
          </p:cNvPr>
          <p:cNvSpPr txBox="1"/>
          <p:nvPr/>
        </p:nvSpPr>
        <p:spPr>
          <a:xfrm>
            <a:off x="1229462" y="2292335"/>
            <a:ext cx="3744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2.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重置索引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时指定填充值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527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重置索引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201057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思源宋体 CN" panose="02020400000000000000" pitchFamily="18" charset="-122"/>
              </a:rPr>
              <a:t>示例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925738"/>
            <a:ext cx="9055972" cy="3024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522697" y="3271441"/>
            <a:ext cx="7560840" cy="2322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import pandas as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pd.DataFrame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({'no1': [1.0, 2.0, 3.0],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         'no2': [4.0, 5.0, 6.0]},                          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         index=['a', 'b', 'c'])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new_df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df_obj.reindex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(index=['a', 'c', 'e'],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          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method = '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ffill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new_df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D2FD6C-003F-F869-7647-9C0767F43D17}"/>
              </a:ext>
            </a:extLst>
          </p:cNvPr>
          <p:cNvSpPr txBox="1"/>
          <p:nvPr/>
        </p:nvSpPr>
        <p:spPr>
          <a:xfrm>
            <a:off x="1229462" y="2292335"/>
            <a:ext cx="4054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3.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重置索引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时指定填充方式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845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815308" y="572758"/>
            <a:ext cx="4775842" cy="662532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  <a:r>
              <a:rPr lang="en-US" altLang="zh-CN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Target</a:t>
            </a:r>
            <a:endParaRPr lang="en-GB" altLang="zh-CN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702718" y="2205658"/>
            <a:ext cx="9001000" cy="688075"/>
            <a:chOff x="978872" y="1800500"/>
            <a:chExt cx="5471124" cy="515937"/>
          </a:xfrm>
        </p:grpSpPr>
        <p:sp>
          <p:nvSpPr>
            <p:cNvPr id="26" name="Pentagon 3"/>
            <p:cNvSpPr/>
            <p:nvPr/>
          </p:nvSpPr>
          <p:spPr bwMode="auto">
            <a:xfrm>
              <a:off x="978872" y="1800500"/>
              <a:ext cx="5471124" cy="515937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   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掌握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算术运算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方式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，能够通过算术运算符或算术方法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对数据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进行算术运算</a:t>
              </a:r>
            </a:p>
          </p:txBody>
        </p:sp>
        <p:sp>
          <p:nvSpPr>
            <p:cNvPr id="27" name="MH_Others_1"/>
            <p:cNvSpPr/>
            <p:nvPr/>
          </p:nvSpPr>
          <p:spPr bwMode="auto">
            <a:xfrm>
              <a:off x="985222" y="1800500"/>
              <a:ext cx="82550" cy="515937"/>
            </a:xfrm>
            <a:custGeom>
              <a:avLst/>
              <a:gdLst>
                <a:gd name="connsiteX0" fmla="*/ 0 w 3276600"/>
                <a:gd name="connsiteY0" fmla="*/ 6311900 h 6311900"/>
                <a:gd name="connsiteX1" fmla="*/ 0 w 3276600"/>
                <a:gd name="connsiteY1" fmla="*/ 0 h 6311900"/>
                <a:gd name="connsiteX2" fmla="*/ 3276600 w 3276600"/>
                <a:gd name="connsiteY2" fmla="*/ 0 h 6311900"/>
                <a:gd name="connsiteX0-1" fmla="*/ 0 w 0"/>
                <a:gd name="connsiteY0-2" fmla="*/ 6311900 h 6311900"/>
                <a:gd name="connsiteX1-3" fmla="*/ 0 w 0"/>
                <a:gd name="connsiteY1-4" fmla="*/ 0 h 6311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h="6311900">
                  <a:moveTo>
                    <a:pt x="0" y="631190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1369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500">
                <a:solidFill>
                  <a:schemeClr val="bg1">
                    <a:lumMod val="50000"/>
                  </a:schemeClr>
                </a:solidFill>
                <a:latin typeface="Source Han Sans K Bold" panose="020B0800000000000000" pitchFamily="34" charset="-128"/>
                <a:ea typeface="Source Han Sans K Bold" panose="020B0800000000000000" pitchFamily="34" charset="-128"/>
                <a:sym typeface="Source Han Sans K Bold" panose="020B0800000000000000" pitchFamily="34" charset="-128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702718" y="3208993"/>
            <a:ext cx="9001000" cy="685959"/>
            <a:chOff x="978872" y="2570437"/>
            <a:chExt cx="5437064" cy="514350"/>
          </a:xfrm>
        </p:grpSpPr>
        <p:sp>
          <p:nvSpPr>
            <p:cNvPr id="29" name="Pentagon 5"/>
            <p:cNvSpPr/>
            <p:nvPr/>
          </p:nvSpPr>
          <p:spPr bwMode="auto">
            <a:xfrm>
              <a:off x="978872" y="2570437"/>
              <a:ext cx="5437064" cy="514350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   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掌握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统计计算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的方式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，能够通过统计方法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对数据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进行统计计算</a:t>
              </a:r>
            </a:p>
          </p:txBody>
        </p:sp>
        <p:sp>
          <p:nvSpPr>
            <p:cNvPr id="30" name="MH_Others_1"/>
            <p:cNvSpPr/>
            <p:nvPr/>
          </p:nvSpPr>
          <p:spPr bwMode="auto">
            <a:xfrm>
              <a:off x="985222" y="2570437"/>
              <a:ext cx="82550" cy="514350"/>
            </a:xfrm>
            <a:custGeom>
              <a:avLst/>
              <a:gdLst>
                <a:gd name="connsiteX0" fmla="*/ 0 w 3276600"/>
                <a:gd name="connsiteY0" fmla="*/ 6311900 h 6311900"/>
                <a:gd name="connsiteX1" fmla="*/ 0 w 3276600"/>
                <a:gd name="connsiteY1" fmla="*/ 0 h 6311900"/>
                <a:gd name="connsiteX2" fmla="*/ 3276600 w 3276600"/>
                <a:gd name="connsiteY2" fmla="*/ 0 h 6311900"/>
                <a:gd name="connsiteX0-1" fmla="*/ 0 w 0"/>
                <a:gd name="connsiteY0-2" fmla="*/ 6311900 h 6311900"/>
                <a:gd name="connsiteX1-3" fmla="*/ 0 w 0"/>
                <a:gd name="connsiteY1-4" fmla="*/ 0 h 6311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h="6311900">
                  <a:moveTo>
                    <a:pt x="0" y="631190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1369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500">
                <a:solidFill>
                  <a:schemeClr val="bg1">
                    <a:lumMod val="50000"/>
                  </a:schemeClr>
                </a:solidFill>
                <a:latin typeface="Source Han Sans K Bold" panose="020B0800000000000000" pitchFamily="34" charset="-128"/>
                <a:ea typeface="Source Han Sans K Bold" panose="020B0800000000000000" pitchFamily="34" charset="-128"/>
                <a:sym typeface="Source Han Sans K Bold" panose="020B0800000000000000" pitchFamily="34" charset="-128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02718" y="4210212"/>
            <a:ext cx="9001000" cy="688077"/>
            <a:chOff x="978872" y="3338787"/>
            <a:chExt cx="5437064" cy="515938"/>
          </a:xfrm>
        </p:grpSpPr>
        <p:sp>
          <p:nvSpPr>
            <p:cNvPr id="32" name="Pentagon 6"/>
            <p:cNvSpPr/>
            <p:nvPr/>
          </p:nvSpPr>
          <p:spPr bwMode="auto">
            <a:xfrm>
              <a:off x="978872" y="3338787"/>
              <a:ext cx="5437064" cy="515938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   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掌握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统计描述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的方式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，能够通过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describe()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方法描述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对象的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统计指标</a:t>
              </a:r>
            </a:p>
          </p:txBody>
        </p:sp>
        <p:sp>
          <p:nvSpPr>
            <p:cNvPr id="33" name="MH_Others_1"/>
            <p:cNvSpPr/>
            <p:nvPr/>
          </p:nvSpPr>
          <p:spPr bwMode="auto">
            <a:xfrm>
              <a:off x="985222" y="3338787"/>
              <a:ext cx="82550" cy="515938"/>
            </a:xfrm>
            <a:custGeom>
              <a:avLst/>
              <a:gdLst>
                <a:gd name="connsiteX0" fmla="*/ 0 w 3276600"/>
                <a:gd name="connsiteY0" fmla="*/ 6311900 h 6311900"/>
                <a:gd name="connsiteX1" fmla="*/ 0 w 3276600"/>
                <a:gd name="connsiteY1" fmla="*/ 0 h 6311900"/>
                <a:gd name="connsiteX2" fmla="*/ 3276600 w 3276600"/>
                <a:gd name="connsiteY2" fmla="*/ 0 h 6311900"/>
                <a:gd name="connsiteX0-1" fmla="*/ 0 w 0"/>
                <a:gd name="connsiteY0-2" fmla="*/ 6311900 h 6311900"/>
                <a:gd name="connsiteX1-3" fmla="*/ 0 w 0"/>
                <a:gd name="connsiteY1-4" fmla="*/ 0 h 6311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h="6311900">
                  <a:moveTo>
                    <a:pt x="0" y="631190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1369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500">
                <a:solidFill>
                  <a:schemeClr val="bg1">
                    <a:lumMod val="50000"/>
                  </a:schemeClr>
                </a:solidFill>
                <a:latin typeface="Source Han Sans K Bold" panose="020B0800000000000000" pitchFamily="34" charset="-128"/>
                <a:ea typeface="Source Han Sans K Bold" panose="020B0800000000000000" pitchFamily="34" charset="-128"/>
                <a:sym typeface="Source Han Sans K Bold" panose="020B0800000000000000" pitchFamily="34" charset="-128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702718" y="5213550"/>
            <a:ext cx="9001000" cy="685959"/>
            <a:chOff x="978872" y="4108725"/>
            <a:chExt cx="5437064" cy="514350"/>
          </a:xfrm>
        </p:grpSpPr>
        <p:sp>
          <p:nvSpPr>
            <p:cNvPr id="35" name="Pentagon 7"/>
            <p:cNvSpPr/>
            <p:nvPr/>
          </p:nvSpPr>
          <p:spPr bwMode="auto">
            <a:xfrm>
              <a:off x="978872" y="4108725"/>
              <a:ext cx="5437064" cy="514350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   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掌握</a:t>
              </a:r>
              <a:r>
                <a:rPr lang="zh-CN" altLang="zh-CN" sz="20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分层索引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操作，能够创建有分层索引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的对象</a:t>
              </a:r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，使用分层索引获取数据</a:t>
              </a:r>
            </a:p>
          </p:txBody>
        </p:sp>
        <p:sp>
          <p:nvSpPr>
            <p:cNvPr id="36" name="MH_Others_1"/>
            <p:cNvSpPr/>
            <p:nvPr/>
          </p:nvSpPr>
          <p:spPr bwMode="auto">
            <a:xfrm>
              <a:off x="985222" y="4108725"/>
              <a:ext cx="82550" cy="514350"/>
            </a:xfrm>
            <a:custGeom>
              <a:avLst/>
              <a:gdLst>
                <a:gd name="connsiteX0" fmla="*/ 0 w 3276600"/>
                <a:gd name="connsiteY0" fmla="*/ 6311900 h 6311900"/>
                <a:gd name="connsiteX1" fmla="*/ 0 w 3276600"/>
                <a:gd name="connsiteY1" fmla="*/ 0 h 6311900"/>
                <a:gd name="connsiteX2" fmla="*/ 3276600 w 3276600"/>
                <a:gd name="connsiteY2" fmla="*/ 0 h 6311900"/>
                <a:gd name="connsiteX0-1" fmla="*/ 0 w 0"/>
                <a:gd name="connsiteY0-2" fmla="*/ 6311900 h 6311900"/>
                <a:gd name="connsiteX1-3" fmla="*/ 0 w 0"/>
                <a:gd name="connsiteY1-4" fmla="*/ 0 h 6311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h="6311900">
                  <a:moveTo>
                    <a:pt x="0" y="631190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1369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500">
                <a:solidFill>
                  <a:schemeClr val="bg1">
                    <a:lumMod val="50000"/>
                  </a:schemeClr>
                </a:solidFill>
                <a:latin typeface="Source Han Sans K Bold" panose="020B0800000000000000" pitchFamily="34" charset="-128"/>
                <a:ea typeface="Source Han Sans K Bold" panose="020B0800000000000000" pitchFamily="34" charset="-128"/>
                <a:sym typeface="Source Han Sans K Bold" panose="020B08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48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59147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通过索引和切片获取数据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13" name="原创设计师QQ598969553          _3"/>
          <p:cNvSpPr/>
          <p:nvPr/>
        </p:nvSpPr>
        <p:spPr>
          <a:xfrm>
            <a:off x="1019175" y="2709714"/>
            <a:ext cx="4590731" cy="2664296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原创设计师QQ598969553          _4"/>
          <p:cNvSpPr/>
          <p:nvPr/>
        </p:nvSpPr>
        <p:spPr>
          <a:xfrm>
            <a:off x="1459786" y="3746576"/>
            <a:ext cx="373736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索引与切片的基本用法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，能够通过索引或切片获取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Series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或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的数据</a:t>
            </a:r>
          </a:p>
        </p:txBody>
      </p:sp>
      <p:sp>
        <p:nvSpPr>
          <p:cNvPr id="16" name="原创设计师QQ598969553          _7"/>
          <p:cNvSpPr txBox="1"/>
          <p:nvPr/>
        </p:nvSpPr>
        <p:spPr>
          <a:xfrm>
            <a:off x="1019176" y="3089692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428021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/>
          <p:nvPr/>
        </p:nvSpPr>
        <p:spPr>
          <a:xfrm>
            <a:off x="1143690" y="266995"/>
            <a:ext cx="459147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通过索引和切片获取数据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16225" y="3399844"/>
            <a:ext cx="66755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pandas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中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通过索引或切片可以获取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Series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类和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DataFrame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类对象的数据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，由于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类和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类对象的结构有所不同，所以它们的索引和切片操作也会有所不同。</a:t>
            </a:r>
          </a:p>
        </p:txBody>
      </p:sp>
      <p:pic>
        <p:nvPicPr>
          <p:cNvPr id="6" name="Picture 7" descr="总结小人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69"/>
          <a:stretch/>
        </p:blipFill>
        <p:spPr bwMode="auto">
          <a:xfrm>
            <a:off x="591836" y="1321668"/>
            <a:ext cx="3908398" cy="5132462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73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373876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Series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的索引和切片操作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1143690" y="266995"/>
            <a:ext cx="459147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通过索引和切片获取数据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55716"/>
            <a:ext cx="9560028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类对象与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一维数组的索引用法相似，不同的是，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类对象的索引既可以是位置索引，也可以是标签索引。如果需要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类对象的单个数据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，则可以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通过位置索引和标签索引进行获取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93333" y="3573810"/>
            <a:ext cx="9560028" cy="1656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83165" y="3718638"/>
            <a:ext cx="8596438" cy="136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import pandas as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pd.Series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([10, 20, 30, 40, 50], 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index=['one', 'two', 'three', 'four', 'five'])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[2]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76318" y="5469130"/>
            <a:ext cx="9560028" cy="6832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83165" y="5613958"/>
            <a:ext cx="8596438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['three']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2" name="矩形标注 11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5591150" y="4688871"/>
            <a:ext cx="3744416" cy="507831"/>
          </a:xfrm>
          <a:prstGeom prst="wedgeRectCallout">
            <a:avLst>
              <a:gd name="adj1" fmla="val -77325"/>
              <a:gd name="adj2" fmla="val -557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5990784" y="4687250"/>
            <a:ext cx="29451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通过位置索引获取单个数据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</a:endParaRPr>
          </a:p>
        </p:txBody>
      </p:sp>
      <p:sp>
        <p:nvSpPr>
          <p:cNvPr id="14" name="矩形标注 13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5591150" y="5612925"/>
            <a:ext cx="3744416" cy="507831"/>
          </a:xfrm>
          <a:prstGeom prst="wedgeRectCallout">
            <a:avLst>
              <a:gd name="adj1" fmla="val -77325"/>
              <a:gd name="adj2" fmla="val -557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5990784" y="5611304"/>
            <a:ext cx="29451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通过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标签</a:t>
            </a:r>
            <a:r>
              <a:rPr lang="zh-CN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索引获取单个数据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816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373876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Series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的索引和切片操作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1143690" y="266995"/>
            <a:ext cx="459147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通过索引和切片获取数据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55716"/>
            <a:ext cx="95600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如果想要获取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类对象的多个数据，则可以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通过包含多个位置索引或标签索引的列表进行获取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，此过程相当于利用花式索引获取一维数组元素的操作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93333" y="3376281"/>
            <a:ext cx="9560028" cy="753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83165" y="3521109"/>
            <a:ext cx="8596438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[0, 2, 3]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79182" y="3496675"/>
            <a:ext cx="3744416" cy="509452"/>
            <a:chOff x="8687494" y="5275162"/>
            <a:chExt cx="3744416" cy="509452"/>
          </a:xfrm>
        </p:grpSpPr>
        <p:sp>
          <p:nvSpPr>
            <p:cNvPr id="12" name="矩形标注 11">
              <a:extLst>
                <a:ext uri="{FF2B5EF4-FFF2-40B4-BE49-F238E27FC236}">
                  <a16:creationId xmlns:a16="http://schemas.microsoft.com/office/drawing/2014/main" id="{2DD36134-4B9C-75E2-A84F-506C84C246CB}"/>
                </a:ext>
              </a:extLst>
            </p:cNvPr>
            <p:cNvSpPr/>
            <p:nvPr/>
          </p:nvSpPr>
          <p:spPr>
            <a:xfrm>
              <a:off x="8687494" y="5276783"/>
              <a:ext cx="3744416" cy="507831"/>
            </a:xfrm>
            <a:prstGeom prst="wedgeRectCallout">
              <a:avLst>
                <a:gd name="adj1" fmla="val -77325"/>
                <a:gd name="adj2" fmla="val -557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C2B2685-DAA3-969A-369C-E6BBAFDE9C01}"/>
                </a:ext>
              </a:extLst>
            </p:cNvPr>
            <p:cNvSpPr txBox="1"/>
            <p:nvPr/>
          </p:nvSpPr>
          <p:spPr>
            <a:xfrm>
              <a:off x="9087128" y="5275162"/>
              <a:ext cx="294514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通过位置索引获取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多</a:t>
              </a:r>
              <a:r>
                <a:rPr lang="zh-CN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个数据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93333" y="4455876"/>
            <a:ext cx="9560028" cy="753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83165" y="4600704"/>
            <a:ext cx="8596438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['one', 'three', 'four']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959302" y="4636574"/>
            <a:ext cx="3744416" cy="509452"/>
            <a:chOff x="8687494" y="5275162"/>
            <a:chExt cx="3744416" cy="509452"/>
          </a:xfrm>
        </p:grpSpPr>
        <p:sp>
          <p:nvSpPr>
            <p:cNvPr id="24" name="矩形标注 23">
              <a:extLst>
                <a:ext uri="{FF2B5EF4-FFF2-40B4-BE49-F238E27FC236}">
                  <a16:creationId xmlns:a16="http://schemas.microsoft.com/office/drawing/2014/main" id="{2DD36134-4B9C-75E2-A84F-506C84C246CB}"/>
                </a:ext>
              </a:extLst>
            </p:cNvPr>
            <p:cNvSpPr/>
            <p:nvPr/>
          </p:nvSpPr>
          <p:spPr>
            <a:xfrm>
              <a:off x="8687494" y="5276783"/>
              <a:ext cx="3744416" cy="507831"/>
            </a:xfrm>
            <a:prstGeom prst="wedgeRectCallout">
              <a:avLst>
                <a:gd name="adj1" fmla="val -59518"/>
                <a:gd name="adj2" fmla="val -2996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C2B2685-DAA3-969A-369C-E6BBAFDE9C01}"/>
                </a:ext>
              </a:extLst>
            </p:cNvPr>
            <p:cNvSpPr txBox="1"/>
            <p:nvPr/>
          </p:nvSpPr>
          <p:spPr>
            <a:xfrm>
              <a:off x="9087128" y="5275162"/>
              <a:ext cx="294514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通过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标签</a:t>
              </a:r>
              <a:r>
                <a:rPr lang="zh-CN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索引获取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多</a:t>
              </a:r>
              <a:r>
                <a:rPr lang="zh-CN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个数据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01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373876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Series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的索引和切片操作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1143690" y="266995"/>
            <a:ext cx="459147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通过索引和切片获取数据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55716"/>
            <a:ext cx="95600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布尔索引同样适用于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pandas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，具体用法与一维数组的布尔索引用法相同，即将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类的对象中每个数据进行逻辑运算，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只要运算结果为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True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，就返回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类对象中位置为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True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对应的数据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93333" y="3750931"/>
            <a:ext cx="9560028" cy="975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83165" y="4032993"/>
            <a:ext cx="8596438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&gt; 20]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76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373876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Series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的索引和切片操作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1143690" y="266995"/>
            <a:ext cx="459147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通过索引和切片获取数据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55716"/>
            <a:ext cx="95600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通过切片也可以获取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类的对象中的部分数据。如果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切片使用的索引是位置索引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，则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切片结果包含起始位置但不包含结束位置对应的数据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；如果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切片使用的索引是标签索引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，则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切片结果既包含起始位置又包含结束位置对应的数据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93333" y="3819369"/>
            <a:ext cx="9560028" cy="753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83165" y="3964197"/>
            <a:ext cx="8596438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[1:3]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879182" y="3939763"/>
            <a:ext cx="3744416" cy="509452"/>
            <a:chOff x="8687494" y="5275162"/>
            <a:chExt cx="3744416" cy="509452"/>
          </a:xfrm>
        </p:grpSpPr>
        <p:sp>
          <p:nvSpPr>
            <p:cNvPr id="12" name="矩形标注 11">
              <a:extLst>
                <a:ext uri="{FF2B5EF4-FFF2-40B4-BE49-F238E27FC236}">
                  <a16:creationId xmlns:a16="http://schemas.microsoft.com/office/drawing/2014/main" id="{2DD36134-4B9C-75E2-A84F-506C84C246CB}"/>
                </a:ext>
              </a:extLst>
            </p:cNvPr>
            <p:cNvSpPr/>
            <p:nvPr/>
          </p:nvSpPr>
          <p:spPr>
            <a:xfrm>
              <a:off x="8687494" y="5276783"/>
              <a:ext cx="3744416" cy="507831"/>
            </a:xfrm>
            <a:prstGeom prst="wedgeRectCallout">
              <a:avLst>
                <a:gd name="adj1" fmla="val -77325"/>
                <a:gd name="adj2" fmla="val -557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C2B2685-DAA3-969A-369C-E6BBAFDE9C01}"/>
                </a:ext>
              </a:extLst>
            </p:cNvPr>
            <p:cNvSpPr txBox="1"/>
            <p:nvPr/>
          </p:nvSpPr>
          <p:spPr>
            <a:xfrm>
              <a:off x="9087128" y="5275162"/>
              <a:ext cx="294514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通过位置索引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进行切片操作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93333" y="4898964"/>
            <a:ext cx="9560028" cy="753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83165" y="5043792"/>
            <a:ext cx="8596438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['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two':'four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']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951190" y="5109770"/>
            <a:ext cx="3744416" cy="509452"/>
            <a:chOff x="8687494" y="5275162"/>
            <a:chExt cx="3744416" cy="509452"/>
          </a:xfrm>
        </p:grpSpPr>
        <p:sp>
          <p:nvSpPr>
            <p:cNvPr id="18" name="矩形标注 17">
              <a:extLst>
                <a:ext uri="{FF2B5EF4-FFF2-40B4-BE49-F238E27FC236}">
                  <a16:creationId xmlns:a16="http://schemas.microsoft.com/office/drawing/2014/main" id="{2DD36134-4B9C-75E2-A84F-506C84C246CB}"/>
                </a:ext>
              </a:extLst>
            </p:cNvPr>
            <p:cNvSpPr/>
            <p:nvPr/>
          </p:nvSpPr>
          <p:spPr>
            <a:xfrm>
              <a:off x="8687494" y="5276783"/>
              <a:ext cx="3744416" cy="507831"/>
            </a:xfrm>
            <a:prstGeom prst="wedgeRectCallout">
              <a:avLst>
                <a:gd name="adj1" fmla="val -73000"/>
                <a:gd name="adj2" fmla="val -2246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C2B2685-DAA3-969A-369C-E6BBAFDE9C01}"/>
                </a:ext>
              </a:extLst>
            </p:cNvPr>
            <p:cNvSpPr txBox="1"/>
            <p:nvPr/>
          </p:nvSpPr>
          <p:spPr>
            <a:xfrm>
              <a:off x="9087128" y="5275162"/>
              <a:ext cx="294514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通过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标签</a:t>
              </a:r>
              <a:r>
                <a:rPr lang="zh-CN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索引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rPr>
                <a:t>进行切片操作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67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4242824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DataFrame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的索引和切片操作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1143690" y="266995"/>
            <a:ext cx="459147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通过索引和切片获取数据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55716"/>
            <a:ext cx="95600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类对象与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二维数组的索引用法相似，它里面每一列数据都是一个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类的对象，可以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通过列索引进行获取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93333" y="3213770"/>
            <a:ext cx="9560028" cy="2592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83164" y="3508101"/>
            <a:ext cx="8704529" cy="200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import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numpy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as np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import pandas as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arr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np.arange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(12).reshape(3, 4)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pd.DataFrame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arr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 index=['row_1', 'row_2',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'row_3'], columns=['col_1', 'col_2', 'col_3', 'col_4'])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['col_2']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30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4242824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DataFrame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的索引和切片操作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1143690" y="266995"/>
            <a:ext cx="459147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通过索引和切片获取数据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55716"/>
            <a:ext cx="95600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如果想要从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类对象中获取多列数据，那么可以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将多个索引存放到列表中，再分别根据列表里面的每个索引进行获取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，此过程相当于利用花式索引获取二维数组元素的操作。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93333" y="3764995"/>
            <a:ext cx="9560028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83164" y="4115973"/>
            <a:ext cx="8704529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[['col_1', 'col_3']]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91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4242824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DataFrame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的索引和切片操作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1143690" y="266995"/>
            <a:ext cx="459147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通过索引和切片获取数据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93144"/>
            <a:ext cx="9560028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如果想要从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类对象中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获取多行数据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，那么可以通过切片完成。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93333" y="2841665"/>
            <a:ext cx="9560028" cy="804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83164" y="3043494"/>
            <a:ext cx="8704529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[1:3]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4172588"/>
            <a:ext cx="95600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还可以通过切片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获取部分行部分列的数据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93333" y="4821109"/>
            <a:ext cx="9560028" cy="804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83164" y="5022938"/>
            <a:ext cx="8704529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[1:3][['col_1', 'col_3']]</a:t>
            </a:r>
            <a:endParaRPr lang="zh-CN" altLang="zh-CN" sz="1800" b="1" dirty="0">
              <a:solidFill>
                <a:srgbClr val="1369B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38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5095532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</a:t>
            </a:r>
            <a:r>
              <a:rPr lang="en-US" altLang="zh-CN" sz="24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iloc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属性获取数据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13" name="原创设计师QQ598969553          _3"/>
          <p:cNvSpPr/>
          <p:nvPr/>
        </p:nvSpPr>
        <p:spPr>
          <a:xfrm>
            <a:off x="1019175" y="2709714"/>
            <a:ext cx="4590731" cy="2664296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原创设计师QQ598969553          _4"/>
          <p:cNvSpPr/>
          <p:nvPr/>
        </p:nvSpPr>
        <p:spPr>
          <a:xfrm>
            <a:off x="1459786" y="3746576"/>
            <a:ext cx="373736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</a:t>
            </a:r>
            <a:r>
              <a:rPr lang="en-US" altLang="zh-CN" sz="18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18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iloc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属性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的基本用法，能够使用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iloc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属性获取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Series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或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的数据</a:t>
            </a:r>
          </a:p>
        </p:txBody>
      </p:sp>
      <p:sp>
        <p:nvSpPr>
          <p:cNvPr id="16" name="原创设计师QQ598969553          _7"/>
          <p:cNvSpPr txBox="1"/>
          <p:nvPr/>
        </p:nvSpPr>
        <p:spPr>
          <a:xfrm>
            <a:off x="1019176" y="3089692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226703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671292" y="572758"/>
            <a:ext cx="3911746" cy="662532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章节概述</a:t>
            </a:r>
            <a:r>
              <a:rPr lang="en-US" altLang="zh-CN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sz="24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Summary</a:t>
            </a:r>
            <a:endParaRPr lang="en-GB" sz="2400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0" name="TextBox 35"/>
          <p:cNvSpPr txBox="1">
            <a:spLocks noChangeArrowheads="1"/>
          </p:cNvSpPr>
          <p:nvPr/>
        </p:nvSpPr>
        <p:spPr bwMode="auto">
          <a:xfrm>
            <a:off x="1630710" y="2925738"/>
            <a:ext cx="8640960" cy="145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是一个以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为基础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专门为数据分析而设计的库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，该库中不仅提供了一些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标准的数据模型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，而且提供了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高效操作大量数据的数据结构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，被广泛地应用到诸如金融、统计等一些领域中。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95151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</a:t>
            </a:r>
            <a:r>
              <a:rPr lang="en-US" altLang="zh-CN" sz="24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iloc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属性获取数据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16225" y="2781722"/>
            <a:ext cx="66755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前面介绍索引和切片的相关操作时，既可以单独使用位置索引或标签索引来获取数据，也可以混合使用位置索引、标签索引进行获取，这对刚接触</a:t>
            </a: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pandas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的开发人员来说是十分混乱的。为了从严格意义上</a:t>
            </a:r>
            <a:r>
              <a:rPr lang="zh-CN" altLang="zh-CN" sz="18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区分位置索引和标签索引的相关操作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pandas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中提供了两个非常重要的属性，分别是</a:t>
            </a:r>
            <a:r>
              <a:rPr lang="en-US" altLang="zh-CN" sz="18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loc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sz="18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iloc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，其中</a:t>
            </a:r>
            <a:r>
              <a:rPr lang="en-US" altLang="zh-CN" sz="18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loc</a:t>
            </a:r>
            <a:r>
              <a:rPr lang="zh-CN" altLang="zh-CN" sz="18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是基于标签索引的索引器，</a:t>
            </a:r>
            <a:r>
              <a:rPr lang="en-US" altLang="zh-CN" sz="18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iloc</a:t>
            </a:r>
            <a:r>
              <a:rPr lang="zh-CN" altLang="zh-CN" sz="18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是基于位置索引的索引器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。</a:t>
            </a:r>
          </a:p>
        </p:txBody>
      </p:sp>
      <p:pic>
        <p:nvPicPr>
          <p:cNvPr id="9" name="Picture 7" descr="总结小人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69"/>
          <a:stretch/>
        </p:blipFill>
        <p:spPr bwMode="auto">
          <a:xfrm>
            <a:off x="591836" y="1321668"/>
            <a:ext cx="3908398" cy="5132462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8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5167540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</a:t>
            </a:r>
            <a:r>
              <a:rPr lang="en-US" altLang="zh-CN" sz="24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iloc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属性获取数据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4242824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loc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属性获取数据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93144"/>
            <a:ext cx="95600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属性用于根据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标签索引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来获取数据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774531"/>
            <a:ext cx="9560028" cy="1015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69501" y="2882426"/>
            <a:ext cx="8596438" cy="715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Series.loc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参数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DataFrame.loc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参数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1, 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参数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2]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3897729"/>
            <a:ext cx="95463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单个标签索引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，比如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No1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row_1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col_1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标签索引构成的列表或数组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，比如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['a'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 b'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'c']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['col_1', 'col_3']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基于标签索引的切片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，比如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'a': 'c'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'</a:t>
            </a: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two':'four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布尔类型的列表或数组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，比如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[True, False, True]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。</a:t>
            </a:r>
          </a:p>
        </p:txBody>
      </p:sp>
      <p:sp>
        <p:nvSpPr>
          <p:cNvPr id="2" name="矩形 1"/>
          <p:cNvSpPr/>
          <p:nvPr/>
        </p:nvSpPr>
        <p:spPr>
          <a:xfrm>
            <a:off x="1287706" y="5759950"/>
            <a:ext cx="9546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※ </a:t>
            </a:r>
            <a:r>
              <a:rPr lang="zh-CN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参数</a:t>
            </a:r>
            <a:r>
              <a:rPr lang="en-US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和参数</a:t>
            </a:r>
            <a:r>
              <a:rPr lang="en-US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中涉及的索引分别是行索引和列索引，如果省略参数</a:t>
            </a:r>
            <a:r>
              <a:rPr lang="en-US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，则此时获取的结果是</a:t>
            </a:r>
            <a:r>
              <a:rPr lang="en-US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DataFrame</a:t>
            </a:r>
            <a:r>
              <a:rPr lang="zh-CN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类的对象的一行或多行数据。</a:t>
            </a:r>
            <a:endParaRPr lang="zh-CN" altLang="en-US" sz="16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953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5239548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</a:t>
            </a:r>
            <a:r>
              <a:rPr lang="en-US" altLang="zh-CN" sz="24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iloc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属性获取数据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4242824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loc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属性获取数据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925738"/>
            <a:ext cx="9055972" cy="1347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522697" y="3076944"/>
            <a:ext cx="8532950" cy="1047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import pandas as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pd.Series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([10, 20, 30, 40, 50], 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index=['row1', 'row2', 'row3', 'row4', 'row5'])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D2FD6C-003F-F869-7647-9C0767F43D17}"/>
              </a:ext>
            </a:extLst>
          </p:cNvPr>
          <p:cNvSpPr txBox="1"/>
          <p:nvPr/>
        </p:nvSpPr>
        <p:spPr>
          <a:xfrm>
            <a:off x="1229462" y="2292335"/>
            <a:ext cx="405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1.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获取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Series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类对象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的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数据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1287706" y="4509521"/>
            <a:ext cx="3079308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1483150" y="4684895"/>
            <a:ext cx="2811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ser_obj.loc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'row2'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5752202" y="4509521"/>
            <a:ext cx="4591476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5947646" y="4684895"/>
            <a:ext cx="4396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ser_obj.loc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['row2', 'row5']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1287706" y="5401180"/>
            <a:ext cx="3079308" cy="880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1483150" y="5518175"/>
            <a:ext cx="2811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ser_obj.loc[</a:t>
            </a:r>
          </a:p>
          <a:p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'row3': 'row5'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5752202" y="5401180"/>
            <a:ext cx="4591476" cy="880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5947646" y="5518175"/>
            <a:ext cx="4396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ser_bool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ser_obj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&lt; 30     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ser_obj.loc[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ser_bool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22" name="矩形标注 21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4472896" y="4509521"/>
            <a:ext cx="1109378" cy="720080"/>
          </a:xfrm>
          <a:prstGeom prst="wedgeRectCallout">
            <a:avLst>
              <a:gd name="adj1" fmla="val -78223"/>
              <a:gd name="adj2" fmla="val 25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4655046" y="4437906"/>
            <a:ext cx="97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获取单个数据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矩形标注 23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10466596" y="4509521"/>
            <a:ext cx="1109378" cy="720080"/>
          </a:xfrm>
          <a:prstGeom prst="wedgeRectCallout">
            <a:avLst>
              <a:gd name="adj1" fmla="val -78223"/>
              <a:gd name="adj2" fmla="val 25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10648746" y="4437906"/>
            <a:ext cx="97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获取多个数据</a:t>
            </a:r>
          </a:p>
        </p:txBody>
      </p:sp>
      <p:sp>
        <p:nvSpPr>
          <p:cNvPr id="27" name="矩形标注 26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4472896" y="5394252"/>
            <a:ext cx="1109378" cy="887249"/>
          </a:xfrm>
          <a:prstGeom prst="wedgeRectCallout">
            <a:avLst>
              <a:gd name="adj1" fmla="val -78223"/>
              <a:gd name="adj2" fmla="val 25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4405486" y="5433555"/>
            <a:ext cx="126175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获取多个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连续数据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标注 28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10483113" y="5394252"/>
            <a:ext cx="1109378" cy="887249"/>
          </a:xfrm>
          <a:prstGeom prst="wedgeRectCallout">
            <a:avLst>
              <a:gd name="adj1" fmla="val -78223"/>
              <a:gd name="adj2" fmla="val 25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10415703" y="5433555"/>
            <a:ext cx="1261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获取符合条件的数据</a:t>
            </a:r>
          </a:p>
        </p:txBody>
      </p:sp>
    </p:spTree>
    <p:extLst>
      <p:ext uri="{BB962C8B-B14F-4D97-AF65-F5344CB8AC3E}">
        <p14:creationId xmlns:p14="http://schemas.microsoft.com/office/powerpoint/2010/main" val="250929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5095532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</a:t>
            </a:r>
            <a:r>
              <a:rPr lang="en-US" altLang="zh-CN" sz="24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iloc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属性获取数据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4242824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loc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属性获取数据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925738"/>
            <a:ext cx="9055972" cy="1347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522696" y="3076944"/>
            <a:ext cx="8820981" cy="1047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arr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np.arange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(12).reshape(3, 4)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pd.DataFrame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arr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 index=['row_1', 'row_2', 'row_3'],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columns=['col_1', 'col_2', 'col_3', 'col_4'])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D2FD6C-003F-F869-7647-9C0767F43D17}"/>
              </a:ext>
            </a:extLst>
          </p:cNvPr>
          <p:cNvSpPr txBox="1"/>
          <p:nvPr/>
        </p:nvSpPr>
        <p:spPr>
          <a:xfrm>
            <a:off x="1229462" y="2292335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2.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获取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DataFrame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类对象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的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数据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1287706" y="4509521"/>
            <a:ext cx="3079308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1483150" y="4684895"/>
            <a:ext cx="2811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df_obj.loc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'row_1'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5752202" y="4509521"/>
            <a:ext cx="4591476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5947646" y="4684895"/>
            <a:ext cx="4396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df_obj.loc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['row_1', 'row_3']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1287706" y="5401180"/>
            <a:ext cx="3079308" cy="880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1483150" y="5518175"/>
            <a:ext cx="2811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df_obj.loc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'row_1':'row_2'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5752202" y="5401180"/>
            <a:ext cx="4591476" cy="880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5947646" y="5642650"/>
            <a:ext cx="4396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df_obj.loc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[True, False, True]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22" name="矩形标注 21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4472896" y="4509521"/>
            <a:ext cx="1109378" cy="720080"/>
          </a:xfrm>
          <a:prstGeom prst="wedgeRectCallout">
            <a:avLst>
              <a:gd name="adj1" fmla="val -78223"/>
              <a:gd name="adj2" fmla="val 25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4655046" y="4437906"/>
            <a:ext cx="97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获取一行数据</a:t>
            </a:r>
          </a:p>
        </p:txBody>
      </p:sp>
      <p:sp>
        <p:nvSpPr>
          <p:cNvPr id="24" name="矩形标注 23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10466596" y="4509521"/>
            <a:ext cx="1109378" cy="720080"/>
          </a:xfrm>
          <a:prstGeom prst="wedgeRectCallout">
            <a:avLst>
              <a:gd name="adj1" fmla="val -78223"/>
              <a:gd name="adj2" fmla="val 25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10648746" y="4437906"/>
            <a:ext cx="97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获取多行数据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标注 26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4472896" y="5394252"/>
            <a:ext cx="1109378" cy="887249"/>
          </a:xfrm>
          <a:prstGeom prst="wedgeRectCallout">
            <a:avLst>
              <a:gd name="adj1" fmla="val -78223"/>
              <a:gd name="adj2" fmla="val 25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4405486" y="5433555"/>
            <a:ext cx="1261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获取连续多行数据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标注 28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10483113" y="5394252"/>
            <a:ext cx="1109378" cy="887249"/>
          </a:xfrm>
          <a:prstGeom prst="wedgeRectCallout">
            <a:avLst>
              <a:gd name="adj1" fmla="val -78223"/>
              <a:gd name="adj2" fmla="val 25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10415703" y="5433555"/>
            <a:ext cx="1261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获取符合条件多行数据</a:t>
            </a:r>
          </a:p>
        </p:txBody>
      </p:sp>
    </p:spTree>
    <p:extLst>
      <p:ext uri="{BB962C8B-B14F-4D97-AF65-F5344CB8AC3E}">
        <p14:creationId xmlns:p14="http://schemas.microsoft.com/office/powerpoint/2010/main" val="641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5167540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</a:t>
            </a:r>
            <a:r>
              <a:rPr lang="en-US" altLang="zh-CN" sz="24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iloc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属性获取数据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4242824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loc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属性获取数据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925738"/>
            <a:ext cx="9055972" cy="1347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522696" y="3076944"/>
            <a:ext cx="8820981" cy="1047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arr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np.arange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(12).reshape(3, 4)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pd.DataFrame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arr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 index=['row_1', 'row_2', 'row_3'], </a:t>
            </a:r>
          </a:p>
          <a:p>
            <a:pPr indent="266700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columns=['col_1', 'col_2', 'col_3', 'col_4'])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D2FD6C-003F-F869-7647-9C0767F43D17}"/>
              </a:ext>
            </a:extLst>
          </p:cNvPr>
          <p:cNvSpPr txBox="1"/>
          <p:nvPr/>
        </p:nvSpPr>
        <p:spPr>
          <a:xfrm>
            <a:off x="1229462" y="2292335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2.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获取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DataFrame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类对象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的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数据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1287706" y="4509520"/>
            <a:ext cx="3079308" cy="1008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1483150" y="4684895"/>
            <a:ext cx="2811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df_obj.loc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'row_3', 'col_3'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5752202" y="4509521"/>
            <a:ext cx="4591476" cy="1008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5947646" y="4684895"/>
            <a:ext cx="4396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df_obj.loc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'row_1':'row_3', ['col_1', 'col_3']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22" name="矩形标注 21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4472896" y="4509521"/>
            <a:ext cx="1109378" cy="1008504"/>
          </a:xfrm>
          <a:prstGeom prst="wedgeRectCallout">
            <a:avLst>
              <a:gd name="adj1" fmla="val -78223"/>
              <a:gd name="adj2" fmla="val 25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4655046" y="4592561"/>
            <a:ext cx="97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获取单个数据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矩形标注 23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10466596" y="4509521"/>
            <a:ext cx="1109378" cy="1008504"/>
          </a:xfrm>
          <a:prstGeom prst="wedgeRectCallout">
            <a:avLst>
              <a:gd name="adj1" fmla="val -78223"/>
              <a:gd name="adj2" fmla="val 25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10648746" y="4592561"/>
            <a:ext cx="97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获取多列数据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445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95151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</a:t>
            </a:r>
            <a:r>
              <a:rPr lang="en-US" altLang="zh-CN" sz="24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iloc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属性获取数据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4242824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iloc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属性获取数据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93144"/>
            <a:ext cx="9560028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iloc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属性用于根据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位置索引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来获取数据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774531"/>
            <a:ext cx="9560028" cy="1015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69501" y="2922276"/>
            <a:ext cx="8596438" cy="715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Series.iloc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参数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DataFrame.iloc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[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参数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1, 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参数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2]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3897729"/>
            <a:ext cx="95463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单个位置索引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，比如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位置索引构成的列表或数组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，比如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[0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3]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基于位置索引的切片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，比如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0: 2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 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2:5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布尔类型的列表或数组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，比如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[True, False, True]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。</a:t>
            </a:r>
          </a:p>
        </p:txBody>
      </p:sp>
    </p:spTree>
    <p:extLst>
      <p:ext uri="{BB962C8B-B14F-4D97-AF65-F5344CB8AC3E}">
        <p14:creationId xmlns:p14="http://schemas.microsoft.com/office/powerpoint/2010/main" val="413030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502352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</a:t>
            </a:r>
            <a:r>
              <a:rPr lang="en-US" altLang="zh-CN" sz="24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loc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iloc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属性获取数据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4242824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iloc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属性获取数据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982638" y="2421682"/>
            <a:ext cx="3079308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1178082" y="2597056"/>
            <a:ext cx="2811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df_obj.iloc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5447134" y="2421682"/>
            <a:ext cx="4591476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5642578" y="2597056"/>
            <a:ext cx="4396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df_obj.iloc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[0, 2]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982638" y="3413568"/>
            <a:ext cx="3079308" cy="880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1178082" y="3675769"/>
            <a:ext cx="2811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df_obj.iloc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0:2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5447134" y="3413568"/>
            <a:ext cx="4591476" cy="880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5519142" y="3675769"/>
            <a:ext cx="453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df_obj.iloc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[True, False, True]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9" name="矩形标注 18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4167828" y="2421682"/>
            <a:ext cx="1109378" cy="720080"/>
          </a:xfrm>
          <a:prstGeom prst="wedgeRectCallout">
            <a:avLst>
              <a:gd name="adj1" fmla="val -78223"/>
              <a:gd name="adj2" fmla="val 25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4349978" y="2350067"/>
            <a:ext cx="97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获取一行数据</a:t>
            </a:r>
          </a:p>
        </p:txBody>
      </p:sp>
      <p:sp>
        <p:nvSpPr>
          <p:cNvPr id="21" name="矩形标注 20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10161528" y="2421682"/>
            <a:ext cx="1109378" cy="720080"/>
          </a:xfrm>
          <a:prstGeom prst="wedgeRectCallout">
            <a:avLst>
              <a:gd name="adj1" fmla="val -78223"/>
              <a:gd name="adj2" fmla="val 25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10343678" y="2350067"/>
            <a:ext cx="97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获取多行数据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矩形标注 22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4167828" y="3406640"/>
            <a:ext cx="1109378" cy="887249"/>
          </a:xfrm>
          <a:prstGeom prst="wedgeRectCallout">
            <a:avLst>
              <a:gd name="adj1" fmla="val -78223"/>
              <a:gd name="adj2" fmla="val 25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4100418" y="3445943"/>
            <a:ext cx="126175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获取连续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多行数据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矩形标注 24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10178045" y="3406640"/>
            <a:ext cx="1109378" cy="887249"/>
          </a:xfrm>
          <a:prstGeom prst="wedgeRectCallout">
            <a:avLst>
              <a:gd name="adj1" fmla="val -78223"/>
              <a:gd name="adj2" fmla="val 25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10110635" y="3445943"/>
            <a:ext cx="1261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获取符合条件多行数据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982638" y="4546160"/>
            <a:ext cx="3079308" cy="880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1178082" y="4808361"/>
            <a:ext cx="2811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df_obj.iloc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2, 2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9064EA-F804-BC14-E703-CDE9B7972A19}"/>
              </a:ext>
            </a:extLst>
          </p:cNvPr>
          <p:cNvSpPr/>
          <p:nvPr/>
        </p:nvSpPr>
        <p:spPr>
          <a:xfrm>
            <a:off x="5447134" y="4546160"/>
            <a:ext cx="4591476" cy="880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4D6635A-0BCE-CA74-FF0C-151A5A316414}"/>
              </a:ext>
            </a:extLst>
          </p:cNvPr>
          <p:cNvSpPr txBox="1"/>
          <p:nvPr/>
        </p:nvSpPr>
        <p:spPr>
          <a:xfrm>
            <a:off x="5642577" y="4808361"/>
            <a:ext cx="453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df_obj.iloc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0:3, [0, 2]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40" name="矩形标注 39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4167828" y="4539232"/>
            <a:ext cx="1109378" cy="887249"/>
          </a:xfrm>
          <a:prstGeom prst="wedgeRectCallout">
            <a:avLst>
              <a:gd name="adj1" fmla="val -78223"/>
              <a:gd name="adj2" fmla="val 25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4100418" y="4578535"/>
            <a:ext cx="126175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获取单个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数据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矩形标注 41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10178045" y="4539232"/>
            <a:ext cx="1109378" cy="887249"/>
          </a:xfrm>
          <a:prstGeom prst="wedgeRectCallout">
            <a:avLst>
              <a:gd name="adj1" fmla="val -78223"/>
              <a:gd name="adj2" fmla="val 25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10110635" y="4578535"/>
            <a:ext cx="126175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获取多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列数据</a:t>
            </a:r>
          </a:p>
        </p:txBody>
      </p:sp>
    </p:spTree>
    <p:extLst>
      <p:ext uri="{BB962C8B-B14F-4D97-AF65-F5344CB8AC3E}">
        <p14:creationId xmlns:p14="http://schemas.microsoft.com/office/powerpoint/2010/main" val="216003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读写数据</a:t>
            </a:r>
            <a:endParaRPr lang="en-GB" altLang="zh-CN" sz="4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1126654" y="2968089"/>
            <a:ext cx="2232248" cy="923330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10.3</a:t>
            </a:r>
            <a:endParaRPr lang="en-US" altLang="en-GB" sz="5400" b="1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302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5455572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CSV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TXT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9" name="原创设计师QQ598969553          _3"/>
          <p:cNvSpPr/>
          <p:nvPr/>
        </p:nvSpPr>
        <p:spPr>
          <a:xfrm>
            <a:off x="1019175" y="2709714"/>
            <a:ext cx="4590731" cy="2376264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原创设计师QQ598969553          _4"/>
          <p:cNvSpPr/>
          <p:nvPr/>
        </p:nvSpPr>
        <p:spPr>
          <a:xfrm>
            <a:off x="1459786" y="3746576"/>
            <a:ext cx="3737363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掌握读写数据的方式，能够熟练地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</a:t>
            </a:r>
            <a:r>
              <a:rPr lang="en-US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CSV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文件、</a:t>
            </a:r>
            <a:r>
              <a:rPr lang="en-US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TXT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的数据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1" name="原创设计师QQ598969553          _7"/>
          <p:cNvSpPr txBox="1"/>
          <p:nvPr/>
        </p:nvSpPr>
        <p:spPr>
          <a:xfrm>
            <a:off x="1019176" y="3089692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157877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1143690" y="266995"/>
            <a:ext cx="4807500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CSV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TXT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1845617"/>
            <a:ext cx="3888432" cy="38884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19142" y="2820337"/>
            <a:ext cx="5688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CSV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TXT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文件是日常生活中常用的纯文本文件，它们只能保存文本的内容，不能保存文本的样式，其中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CSV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文件通常以逗号或制表符为分隔符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，可以通过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Excel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、记事本等文本编辑器进行查看。</a:t>
            </a:r>
          </a:p>
        </p:txBody>
      </p:sp>
    </p:spTree>
    <p:extLst>
      <p:ext uri="{BB962C8B-B14F-4D97-AF65-F5344CB8AC3E}">
        <p14:creationId xmlns:p14="http://schemas.microsoft.com/office/powerpoint/2010/main" val="264874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837863" y="572758"/>
            <a:ext cx="3007988" cy="662532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r>
              <a:rPr lang="en-US" altLang="zh-CN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sz="24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lang="en-GB" sz="2400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119265" y="2371853"/>
            <a:ext cx="1192190" cy="613062"/>
            <a:chOff x="2215144" y="982844"/>
            <a:chExt cx="1244730" cy="842780"/>
          </a:xfrm>
        </p:grpSpPr>
        <p:sp>
          <p:nvSpPr>
            <p:cNvPr id="32" name="平行四边形 31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rgbClr val="136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" name="文本框 9"/>
            <p:cNvSpPr txBox="1"/>
            <p:nvPr/>
          </p:nvSpPr>
          <p:spPr>
            <a:xfrm>
              <a:off x="2393075" y="1005670"/>
              <a:ext cx="1066799" cy="80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119265" y="3292251"/>
            <a:ext cx="1192190" cy="618406"/>
            <a:chOff x="2215144" y="2026500"/>
            <a:chExt cx="1244730" cy="850129"/>
          </a:xfrm>
        </p:grpSpPr>
        <p:sp>
          <p:nvSpPr>
            <p:cNvPr id="35" name="平行四边形 34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136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6" name="文本框 10"/>
            <p:cNvSpPr txBox="1"/>
            <p:nvPr/>
          </p:nvSpPr>
          <p:spPr>
            <a:xfrm>
              <a:off x="2393075" y="2026500"/>
              <a:ext cx="1066799" cy="80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119265" y="4222829"/>
            <a:ext cx="1192190" cy="614525"/>
            <a:chOff x="2215144" y="3084852"/>
            <a:chExt cx="1244730" cy="844793"/>
          </a:xfrm>
        </p:grpSpPr>
        <p:sp>
          <p:nvSpPr>
            <p:cNvPr id="38" name="平行四边形 37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136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" name="文本框 11"/>
            <p:cNvSpPr txBox="1"/>
            <p:nvPr/>
          </p:nvSpPr>
          <p:spPr>
            <a:xfrm>
              <a:off x="2393075" y="3125750"/>
              <a:ext cx="1066799" cy="803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119265" y="5149102"/>
            <a:ext cx="1192190" cy="613061"/>
            <a:chOff x="2215144" y="4135856"/>
            <a:chExt cx="1244730" cy="842781"/>
          </a:xfrm>
        </p:grpSpPr>
        <p:sp>
          <p:nvSpPr>
            <p:cNvPr id="41" name="平行四边形 40"/>
            <p:cNvSpPr/>
            <p:nvPr/>
          </p:nvSpPr>
          <p:spPr>
            <a:xfrm>
              <a:off x="2215144" y="4135856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136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文本框 12"/>
            <p:cNvSpPr txBox="1"/>
            <p:nvPr/>
          </p:nvSpPr>
          <p:spPr>
            <a:xfrm>
              <a:off x="2393075" y="4169272"/>
              <a:ext cx="1066799" cy="80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24817" y="2349674"/>
            <a:ext cx="5142331" cy="613062"/>
            <a:chOff x="4315150" y="953426"/>
            <a:chExt cx="3857250" cy="540057"/>
          </a:xfrm>
        </p:grpSpPr>
        <p:sp>
          <p:nvSpPr>
            <p:cNvPr id="44" name="矩形 43"/>
            <p:cNvSpPr/>
            <p:nvPr/>
          </p:nvSpPr>
          <p:spPr>
            <a:xfrm>
              <a:off x="4841196" y="1036090"/>
              <a:ext cx="2827147" cy="332129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数据结构</a:t>
              </a:r>
              <a:endParaRPr lang="en-GB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4" name="平行四边形 53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024817" y="3275425"/>
            <a:ext cx="5142331" cy="613062"/>
            <a:chOff x="4315150" y="1647579"/>
            <a:chExt cx="3857250" cy="540057"/>
          </a:xfrm>
        </p:grpSpPr>
        <p:sp>
          <p:nvSpPr>
            <p:cNvPr id="56" name="矩形 55"/>
            <p:cNvSpPr/>
            <p:nvPr/>
          </p:nvSpPr>
          <p:spPr>
            <a:xfrm>
              <a:off x="4841196" y="1730243"/>
              <a:ext cx="2827147" cy="332129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索引和切片操作</a:t>
              </a:r>
              <a:endParaRPr lang="en-GB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7" name="平行四边形 56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024817" y="4201176"/>
            <a:ext cx="5142331" cy="613062"/>
            <a:chOff x="4315150" y="2341731"/>
            <a:chExt cx="3857250" cy="540057"/>
          </a:xfrm>
        </p:grpSpPr>
        <p:sp>
          <p:nvSpPr>
            <p:cNvPr id="59" name="矩形 58"/>
            <p:cNvSpPr/>
            <p:nvPr/>
          </p:nvSpPr>
          <p:spPr>
            <a:xfrm>
              <a:off x="4841197" y="2424395"/>
              <a:ext cx="2827146" cy="332129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读写数据</a:t>
              </a:r>
              <a:endParaRPr lang="en-GB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平行四边形 68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024817" y="5126927"/>
            <a:ext cx="5142331" cy="613062"/>
            <a:chOff x="4315150" y="3035884"/>
            <a:chExt cx="3857250" cy="540057"/>
          </a:xfrm>
        </p:grpSpPr>
        <p:sp>
          <p:nvSpPr>
            <p:cNvPr id="71" name="矩形 70"/>
            <p:cNvSpPr/>
            <p:nvPr/>
          </p:nvSpPr>
          <p:spPr>
            <a:xfrm>
              <a:off x="4841196" y="3118548"/>
              <a:ext cx="2827147" cy="332129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数据排序</a:t>
              </a:r>
              <a:endParaRPr lang="en-GB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1143690" y="266995"/>
            <a:ext cx="4807500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CSV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TXT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1845617"/>
            <a:ext cx="3888432" cy="38884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102" y="2847524"/>
            <a:ext cx="59766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pandas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中提供了一个</a:t>
            </a:r>
            <a:r>
              <a:rPr lang="en-US" altLang="zh-CN" sz="20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read_csv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函数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，该函数用于从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CSV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或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TXT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文件中读取数据，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pandas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的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Series 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类中还提供了一个</a:t>
            </a:r>
            <a:r>
              <a:rPr lang="en-US" altLang="zh-CN" sz="20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to_csv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方法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，该方法用于向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CSV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或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TXT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文件中写入数据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485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66348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CSV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TXT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5754992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to_csv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方法向文本文件写入数据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93144"/>
            <a:ext cx="9557130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to_csv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方法会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向指定路径下的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CSV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TXT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文件中写入部分或全部数据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，如果文件不存在，则会新建一个文件；如果文件已经存在，则会覆盖文件中的内容。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3285778"/>
            <a:ext cx="9560028" cy="1015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69501" y="3433523"/>
            <a:ext cx="8596438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to_csv(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path_or_buf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sep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=',',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na_rep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='',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float_format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 columns=None, header=True, ...,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storage_options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4408976"/>
            <a:ext cx="95463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path_or_buf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文件路径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，文件路径可以是绝对路径和相对路径。如果该参数的值是一个文件的名称，则该文件会被保存到当前路径。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sep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文件使用的字段分隔符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，默认值是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','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。分隔符的长度必须为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na_rep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缺失数据的表示方式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，默认值是空字符串。</a:t>
            </a:r>
          </a:p>
        </p:txBody>
      </p:sp>
    </p:spTree>
    <p:extLst>
      <p:ext uri="{BB962C8B-B14F-4D97-AF65-F5344CB8AC3E}">
        <p14:creationId xmlns:p14="http://schemas.microsoft.com/office/powerpoint/2010/main" val="175272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66348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CSV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TXT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5754992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to_csv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方法向文本文件写入数据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93144"/>
            <a:ext cx="9557130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to_csv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方法会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向指定路径下的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CSV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TXT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文件中写入部分或全部数据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，如果文件不存在，则会新建一个文件；如果文件已经存在，则会覆盖文件中的内容。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3285778"/>
            <a:ext cx="9560028" cy="1015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69501" y="3433523"/>
            <a:ext cx="8596438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to_csv(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path_or_buf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sep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=',',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na_rep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='',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float_format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 columns=None, header=True, ...,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storage_options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4408976"/>
            <a:ext cx="954636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columns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：表示向文件中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写入哪几列的数据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header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：表示文件显示的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列标题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：表示是否向文件中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写入行索引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，默认值为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784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66348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CSV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TXT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625904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read_csv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函数从文本文件中读取数据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93144"/>
            <a:ext cx="95571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read_csv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函数会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从指定路径下的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CSV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TXT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文件中读取数据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，读取成功后会根据数据形式转换成一个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3208807"/>
            <a:ext cx="9560028" cy="1015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69501" y="3356552"/>
            <a:ext cx="8596438" cy="71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read_csv(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filepath_or_buffer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sep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NoDefault.no_default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 delimiter=None, header='infer', ...,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storage_options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4332005"/>
            <a:ext cx="954636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filepath_or_buffer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文件的路径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sep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：表示文件使用的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分隔符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。如果没有指定分隔符，则会尝试使用逗号进行分隔。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header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：指定文件中的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哪一行作为列索引以及数据的开头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names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：表示要使用的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列名称的列表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encoding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：表示读取文件时使用的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编码格式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7086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66348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CSV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TXT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625904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read_csv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函数从文本文件中读取数据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6225" y="3399844"/>
            <a:ext cx="6675526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除了使用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read_csv()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函数读取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TXT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文件外，还可以使用</a:t>
            </a:r>
            <a:r>
              <a:rPr lang="en-US" altLang="zh-CN" sz="20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read_table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函数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读取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TXT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文件，两者的区别在于默认使用的分隔符不同，前者使用的分隔符是逗号，后面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使用的分隔符是制表符（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\t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。</a:t>
            </a:r>
          </a:p>
        </p:txBody>
      </p:sp>
      <p:grpSp>
        <p:nvGrpSpPr>
          <p:cNvPr id="12" name="Группа 65">
            <a:extLst>
              <a:ext uri="{FF2B5EF4-FFF2-40B4-BE49-F238E27FC236}">
                <a16:creationId xmlns:a16="http://schemas.microsoft.com/office/drawing/2014/main" id="{60A30B51-585D-B299-A3F2-0268BA0A90E9}"/>
              </a:ext>
            </a:extLst>
          </p:cNvPr>
          <p:cNvGrpSpPr/>
          <p:nvPr/>
        </p:nvGrpSpPr>
        <p:grpSpPr>
          <a:xfrm>
            <a:off x="1846734" y="2853730"/>
            <a:ext cx="1680756" cy="2528914"/>
            <a:chOff x="10248578" y="3546427"/>
            <a:chExt cx="4067901" cy="6120679"/>
          </a:xfrm>
        </p:grpSpPr>
        <p:grpSp>
          <p:nvGrpSpPr>
            <p:cNvPr id="13" name="Группа 66">
              <a:extLst>
                <a:ext uri="{FF2B5EF4-FFF2-40B4-BE49-F238E27FC236}">
                  <a16:creationId xmlns:a16="http://schemas.microsoft.com/office/drawing/2014/main" id="{ED98AC13-151D-F7E1-CCE5-52C194CA0E6E}"/>
                </a:ext>
              </a:extLst>
            </p:cNvPr>
            <p:cNvGrpSpPr/>
            <p:nvPr/>
          </p:nvGrpSpPr>
          <p:grpSpPr>
            <a:xfrm>
              <a:off x="10248578" y="3656158"/>
              <a:ext cx="4067901" cy="6010948"/>
              <a:chOff x="15868751" y="9379074"/>
              <a:chExt cx="1136650" cy="1679575"/>
            </a:xfrm>
          </p:grpSpPr>
          <p:sp>
            <p:nvSpPr>
              <p:cNvPr id="15" name="Freeform 917">
                <a:extLst>
                  <a:ext uri="{FF2B5EF4-FFF2-40B4-BE49-F238E27FC236}">
                    <a16:creationId xmlns:a16="http://schemas.microsoft.com/office/drawing/2014/main" id="{3D81C9B1-722E-55CB-0FAD-C0C80D587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8526" y="10871324"/>
                <a:ext cx="165100" cy="187325"/>
              </a:xfrm>
              <a:custGeom>
                <a:avLst/>
                <a:gdLst>
                  <a:gd name="T0" fmla="*/ 42 w 52"/>
                  <a:gd name="T1" fmla="*/ 34 h 59"/>
                  <a:gd name="T2" fmla="*/ 42 w 52"/>
                  <a:gd name="T3" fmla="*/ 10 h 59"/>
                  <a:gd name="T4" fmla="*/ 43 w 52"/>
                  <a:gd name="T5" fmla="*/ 4 h 59"/>
                  <a:gd name="T6" fmla="*/ 7 w 52"/>
                  <a:gd name="T7" fmla="*/ 0 h 59"/>
                  <a:gd name="T8" fmla="*/ 9 w 52"/>
                  <a:gd name="T9" fmla="*/ 10 h 59"/>
                  <a:gd name="T10" fmla="*/ 10 w 52"/>
                  <a:gd name="T11" fmla="*/ 34 h 59"/>
                  <a:gd name="T12" fmla="*/ 0 w 52"/>
                  <a:gd name="T13" fmla="*/ 51 h 59"/>
                  <a:gd name="T14" fmla="*/ 26 w 52"/>
                  <a:gd name="T15" fmla="*/ 57 h 59"/>
                  <a:gd name="T16" fmla="*/ 52 w 52"/>
                  <a:gd name="T17" fmla="*/ 51 h 59"/>
                  <a:gd name="T18" fmla="*/ 42 w 52"/>
                  <a:gd name="T19" fmla="*/ 3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9">
                    <a:moveTo>
                      <a:pt x="42" y="34"/>
                    </a:moveTo>
                    <a:cubicBezTo>
                      <a:pt x="42" y="29"/>
                      <a:pt x="41" y="22"/>
                      <a:pt x="42" y="10"/>
                    </a:cubicBezTo>
                    <a:cubicBezTo>
                      <a:pt x="43" y="8"/>
                      <a:pt x="43" y="6"/>
                      <a:pt x="43" y="4"/>
                    </a:cubicBezTo>
                    <a:cubicBezTo>
                      <a:pt x="35" y="3"/>
                      <a:pt x="21" y="2"/>
                      <a:pt x="7" y="0"/>
                    </a:cubicBezTo>
                    <a:cubicBezTo>
                      <a:pt x="8" y="3"/>
                      <a:pt x="9" y="6"/>
                      <a:pt x="9" y="10"/>
                    </a:cubicBezTo>
                    <a:cubicBezTo>
                      <a:pt x="11" y="22"/>
                      <a:pt x="10" y="29"/>
                      <a:pt x="10" y="34"/>
                    </a:cubicBezTo>
                    <a:cubicBezTo>
                      <a:pt x="4" y="38"/>
                      <a:pt x="0" y="44"/>
                      <a:pt x="0" y="51"/>
                    </a:cubicBezTo>
                    <a:cubicBezTo>
                      <a:pt x="0" y="59"/>
                      <a:pt x="11" y="57"/>
                      <a:pt x="26" y="57"/>
                    </a:cubicBezTo>
                    <a:cubicBezTo>
                      <a:pt x="40" y="57"/>
                      <a:pt x="52" y="59"/>
                      <a:pt x="52" y="51"/>
                    </a:cubicBezTo>
                    <a:cubicBezTo>
                      <a:pt x="52" y="44"/>
                      <a:pt x="48" y="38"/>
                      <a:pt x="42" y="34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6" name="Freeform 918">
                <a:extLst>
                  <a:ext uri="{FF2B5EF4-FFF2-40B4-BE49-F238E27FC236}">
                    <a16:creationId xmlns:a16="http://schemas.microsoft.com/office/drawing/2014/main" id="{8A09C348-1A61-2263-59ED-EDB2DF9CC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75126" y="9379074"/>
                <a:ext cx="930275" cy="1676400"/>
              </a:xfrm>
              <a:custGeom>
                <a:avLst/>
                <a:gdLst>
                  <a:gd name="T0" fmla="*/ 229 w 293"/>
                  <a:gd name="T1" fmla="*/ 347 h 528"/>
                  <a:gd name="T2" fmla="*/ 271 w 293"/>
                  <a:gd name="T3" fmla="*/ 308 h 528"/>
                  <a:gd name="T4" fmla="*/ 189 w 293"/>
                  <a:gd name="T5" fmla="*/ 215 h 528"/>
                  <a:gd name="T6" fmla="*/ 276 w 293"/>
                  <a:gd name="T7" fmla="*/ 100 h 528"/>
                  <a:gd name="T8" fmla="*/ 76 w 293"/>
                  <a:gd name="T9" fmla="*/ 100 h 528"/>
                  <a:gd name="T10" fmla="*/ 141 w 293"/>
                  <a:gd name="T11" fmla="*/ 215 h 528"/>
                  <a:gd name="T12" fmla="*/ 19 w 293"/>
                  <a:gd name="T13" fmla="*/ 284 h 528"/>
                  <a:gd name="T14" fmla="*/ 1 w 293"/>
                  <a:gd name="T15" fmla="*/ 294 h 528"/>
                  <a:gd name="T16" fmla="*/ 7 w 293"/>
                  <a:gd name="T17" fmla="*/ 302 h 528"/>
                  <a:gd name="T18" fmla="*/ 10 w 293"/>
                  <a:gd name="T19" fmla="*/ 295 h 528"/>
                  <a:gd name="T20" fmla="*/ 8 w 293"/>
                  <a:gd name="T21" fmla="*/ 315 h 528"/>
                  <a:gd name="T22" fmla="*/ 16 w 293"/>
                  <a:gd name="T23" fmla="*/ 302 h 528"/>
                  <a:gd name="T24" fmla="*/ 18 w 293"/>
                  <a:gd name="T25" fmla="*/ 302 h 528"/>
                  <a:gd name="T26" fmla="*/ 25 w 293"/>
                  <a:gd name="T27" fmla="*/ 320 h 528"/>
                  <a:gd name="T28" fmla="*/ 27 w 293"/>
                  <a:gd name="T29" fmla="*/ 300 h 528"/>
                  <a:gd name="T30" fmla="*/ 34 w 293"/>
                  <a:gd name="T31" fmla="*/ 317 h 528"/>
                  <a:gd name="T32" fmla="*/ 43 w 293"/>
                  <a:gd name="T33" fmla="*/ 292 h 528"/>
                  <a:gd name="T34" fmla="*/ 45 w 293"/>
                  <a:gd name="T35" fmla="*/ 293 h 528"/>
                  <a:gd name="T36" fmla="*/ 56 w 293"/>
                  <a:gd name="T37" fmla="*/ 299 h 528"/>
                  <a:gd name="T38" fmla="*/ 89 w 293"/>
                  <a:gd name="T39" fmla="*/ 264 h 528"/>
                  <a:gd name="T40" fmla="*/ 116 w 293"/>
                  <a:gd name="T41" fmla="*/ 308 h 528"/>
                  <a:gd name="T42" fmla="*/ 135 w 293"/>
                  <a:gd name="T43" fmla="*/ 439 h 528"/>
                  <a:gd name="T44" fmla="*/ 214 w 293"/>
                  <a:gd name="T45" fmla="*/ 467 h 528"/>
                  <a:gd name="T46" fmla="*/ 220 w 293"/>
                  <a:gd name="T47" fmla="*/ 496 h 528"/>
                  <a:gd name="T48" fmla="*/ 257 w 293"/>
                  <a:gd name="T49" fmla="*/ 488 h 528"/>
                  <a:gd name="T50" fmla="*/ 238 w 293"/>
                  <a:gd name="T51" fmla="*/ 434 h 528"/>
                  <a:gd name="T52" fmla="*/ 203 w 293"/>
                  <a:gd name="T53" fmla="*/ 424 h 528"/>
                  <a:gd name="T54" fmla="*/ 171 w 293"/>
                  <a:gd name="T55" fmla="*/ 375 h 528"/>
                  <a:gd name="T56" fmla="*/ 208 w 293"/>
                  <a:gd name="T57" fmla="*/ 420 h 528"/>
                  <a:gd name="T58" fmla="*/ 224 w 293"/>
                  <a:gd name="T59" fmla="*/ 413 h 528"/>
                  <a:gd name="T60" fmla="*/ 223 w 293"/>
                  <a:gd name="T61" fmla="*/ 351 h 528"/>
                  <a:gd name="T62" fmla="*/ 212 w 293"/>
                  <a:gd name="T63" fmla="*/ 316 h 528"/>
                  <a:gd name="T64" fmla="*/ 211 w 293"/>
                  <a:gd name="T65" fmla="*/ 314 h 528"/>
                  <a:gd name="T66" fmla="*/ 219 w 293"/>
                  <a:gd name="T67" fmla="*/ 295 h 528"/>
                  <a:gd name="T68" fmla="*/ 261 w 293"/>
                  <a:gd name="T69" fmla="*/ 276 h 528"/>
                  <a:gd name="T70" fmla="*/ 236 w 293"/>
                  <a:gd name="T71" fmla="*/ 296 h 528"/>
                  <a:gd name="T72" fmla="*/ 216 w 293"/>
                  <a:gd name="T73" fmla="*/ 311 h 528"/>
                  <a:gd name="T74" fmla="*/ 218 w 293"/>
                  <a:gd name="T75" fmla="*/ 318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3" h="528">
                    <a:moveTo>
                      <a:pt x="218" y="318"/>
                    </a:moveTo>
                    <a:cubicBezTo>
                      <a:pt x="216" y="324"/>
                      <a:pt x="222" y="348"/>
                      <a:pt x="229" y="347"/>
                    </a:cubicBezTo>
                    <a:cubicBezTo>
                      <a:pt x="239" y="345"/>
                      <a:pt x="252" y="333"/>
                      <a:pt x="258" y="326"/>
                    </a:cubicBezTo>
                    <a:cubicBezTo>
                      <a:pt x="266" y="316"/>
                      <a:pt x="266" y="315"/>
                      <a:pt x="271" y="308"/>
                    </a:cubicBezTo>
                    <a:cubicBezTo>
                      <a:pt x="275" y="301"/>
                      <a:pt x="293" y="280"/>
                      <a:pt x="291" y="273"/>
                    </a:cubicBezTo>
                    <a:cubicBezTo>
                      <a:pt x="283" y="246"/>
                      <a:pt x="218" y="222"/>
                      <a:pt x="189" y="215"/>
                    </a:cubicBezTo>
                    <a:cubicBezTo>
                      <a:pt x="186" y="215"/>
                      <a:pt x="186" y="205"/>
                      <a:pt x="191" y="199"/>
                    </a:cubicBezTo>
                    <a:cubicBezTo>
                      <a:pt x="239" y="192"/>
                      <a:pt x="276" y="151"/>
                      <a:pt x="276" y="100"/>
                    </a:cubicBezTo>
                    <a:cubicBezTo>
                      <a:pt x="276" y="45"/>
                      <a:pt x="231" y="0"/>
                      <a:pt x="176" y="0"/>
                    </a:cubicBezTo>
                    <a:cubicBezTo>
                      <a:pt x="121" y="0"/>
                      <a:pt x="76" y="45"/>
                      <a:pt x="76" y="100"/>
                    </a:cubicBezTo>
                    <a:cubicBezTo>
                      <a:pt x="76" y="144"/>
                      <a:pt x="103" y="180"/>
                      <a:pt x="142" y="194"/>
                    </a:cubicBezTo>
                    <a:cubicBezTo>
                      <a:pt x="146" y="201"/>
                      <a:pt x="147" y="215"/>
                      <a:pt x="141" y="215"/>
                    </a:cubicBezTo>
                    <a:cubicBezTo>
                      <a:pt x="107" y="218"/>
                      <a:pt x="92" y="228"/>
                      <a:pt x="85" y="233"/>
                    </a:cubicBezTo>
                    <a:cubicBezTo>
                      <a:pt x="74" y="242"/>
                      <a:pt x="33" y="275"/>
                      <a:pt x="19" y="284"/>
                    </a:cubicBezTo>
                    <a:cubicBezTo>
                      <a:pt x="18" y="284"/>
                      <a:pt x="18" y="284"/>
                      <a:pt x="18" y="284"/>
                    </a:cubicBezTo>
                    <a:cubicBezTo>
                      <a:pt x="5" y="286"/>
                      <a:pt x="1" y="291"/>
                      <a:pt x="1" y="294"/>
                    </a:cubicBezTo>
                    <a:cubicBezTo>
                      <a:pt x="1" y="301"/>
                      <a:pt x="1" y="301"/>
                      <a:pt x="1" y="301"/>
                    </a:cubicBezTo>
                    <a:cubicBezTo>
                      <a:pt x="0" y="307"/>
                      <a:pt x="6" y="308"/>
                      <a:pt x="7" y="302"/>
                    </a:cubicBezTo>
                    <a:cubicBezTo>
                      <a:pt x="7" y="302"/>
                      <a:pt x="7" y="305"/>
                      <a:pt x="8" y="298"/>
                    </a:cubicBezTo>
                    <a:cubicBezTo>
                      <a:pt x="8" y="297"/>
                      <a:pt x="9" y="296"/>
                      <a:pt x="10" y="295"/>
                    </a:cubicBezTo>
                    <a:cubicBezTo>
                      <a:pt x="9" y="296"/>
                      <a:pt x="9" y="297"/>
                      <a:pt x="8" y="298"/>
                    </a:cubicBezTo>
                    <a:cubicBezTo>
                      <a:pt x="8" y="306"/>
                      <a:pt x="8" y="315"/>
                      <a:pt x="8" y="315"/>
                    </a:cubicBezTo>
                    <a:cubicBezTo>
                      <a:pt x="7" y="321"/>
                      <a:pt x="15" y="322"/>
                      <a:pt x="16" y="316"/>
                    </a:cubicBezTo>
                    <a:cubicBezTo>
                      <a:pt x="16" y="316"/>
                      <a:pt x="15" y="310"/>
                      <a:pt x="16" y="302"/>
                    </a:cubicBezTo>
                    <a:cubicBezTo>
                      <a:pt x="16" y="301"/>
                      <a:pt x="18" y="299"/>
                      <a:pt x="19" y="298"/>
                    </a:cubicBezTo>
                    <a:cubicBezTo>
                      <a:pt x="18" y="299"/>
                      <a:pt x="18" y="301"/>
                      <a:pt x="18" y="302"/>
                    </a:cubicBezTo>
                    <a:cubicBezTo>
                      <a:pt x="17" y="309"/>
                      <a:pt x="17" y="319"/>
                      <a:pt x="17" y="319"/>
                    </a:cubicBezTo>
                    <a:cubicBezTo>
                      <a:pt x="16" y="325"/>
                      <a:pt x="24" y="326"/>
                      <a:pt x="25" y="320"/>
                    </a:cubicBezTo>
                    <a:cubicBezTo>
                      <a:pt x="25" y="320"/>
                      <a:pt x="25" y="311"/>
                      <a:pt x="26" y="303"/>
                    </a:cubicBezTo>
                    <a:cubicBezTo>
                      <a:pt x="26" y="302"/>
                      <a:pt x="26" y="301"/>
                      <a:pt x="27" y="300"/>
                    </a:cubicBezTo>
                    <a:cubicBezTo>
                      <a:pt x="27" y="308"/>
                      <a:pt x="26" y="316"/>
                      <a:pt x="26" y="316"/>
                    </a:cubicBezTo>
                    <a:cubicBezTo>
                      <a:pt x="26" y="322"/>
                      <a:pt x="34" y="323"/>
                      <a:pt x="34" y="317"/>
                    </a:cubicBezTo>
                    <a:cubicBezTo>
                      <a:pt x="34" y="317"/>
                      <a:pt x="35" y="308"/>
                      <a:pt x="35" y="300"/>
                    </a:cubicBezTo>
                    <a:cubicBezTo>
                      <a:pt x="36" y="297"/>
                      <a:pt x="40" y="292"/>
                      <a:pt x="43" y="292"/>
                    </a:cubicBezTo>
                    <a:cubicBezTo>
                      <a:pt x="46" y="292"/>
                      <a:pt x="49" y="290"/>
                      <a:pt x="49" y="290"/>
                    </a:cubicBezTo>
                    <a:cubicBezTo>
                      <a:pt x="49" y="293"/>
                      <a:pt x="47" y="293"/>
                      <a:pt x="45" y="293"/>
                    </a:cubicBezTo>
                    <a:cubicBezTo>
                      <a:pt x="39" y="293"/>
                      <a:pt x="39" y="302"/>
                      <a:pt x="45" y="302"/>
                    </a:cubicBezTo>
                    <a:cubicBezTo>
                      <a:pt x="45" y="302"/>
                      <a:pt x="54" y="301"/>
                      <a:pt x="56" y="299"/>
                    </a:cubicBezTo>
                    <a:cubicBezTo>
                      <a:pt x="59" y="294"/>
                      <a:pt x="59" y="289"/>
                      <a:pt x="55" y="285"/>
                    </a:cubicBezTo>
                    <a:cubicBezTo>
                      <a:pt x="62" y="280"/>
                      <a:pt x="75" y="275"/>
                      <a:pt x="89" y="264"/>
                    </a:cubicBezTo>
                    <a:cubicBezTo>
                      <a:pt x="102" y="254"/>
                      <a:pt x="112" y="255"/>
                      <a:pt x="113" y="259"/>
                    </a:cubicBezTo>
                    <a:cubicBezTo>
                      <a:pt x="114" y="264"/>
                      <a:pt x="115" y="288"/>
                      <a:pt x="116" y="308"/>
                    </a:cubicBezTo>
                    <a:cubicBezTo>
                      <a:pt x="118" y="330"/>
                      <a:pt x="112" y="350"/>
                      <a:pt x="113" y="370"/>
                    </a:cubicBezTo>
                    <a:cubicBezTo>
                      <a:pt x="113" y="388"/>
                      <a:pt x="120" y="423"/>
                      <a:pt x="135" y="439"/>
                    </a:cubicBezTo>
                    <a:cubicBezTo>
                      <a:pt x="142" y="447"/>
                      <a:pt x="150" y="453"/>
                      <a:pt x="157" y="457"/>
                    </a:cubicBezTo>
                    <a:cubicBezTo>
                      <a:pt x="180" y="466"/>
                      <a:pt x="204" y="467"/>
                      <a:pt x="214" y="467"/>
                    </a:cubicBezTo>
                    <a:cubicBezTo>
                      <a:pt x="232" y="467"/>
                      <a:pt x="227" y="479"/>
                      <a:pt x="226" y="482"/>
                    </a:cubicBezTo>
                    <a:cubicBezTo>
                      <a:pt x="225" y="490"/>
                      <a:pt x="222" y="493"/>
                      <a:pt x="220" y="496"/>
                    </a:cubicBezTo>
                    <a:cubicBezTo>
                      <a:pt x="214" y="509"/>
                      <a:pt x="223" y="527"/>
                      <a:pt x="235" y="527"/>
                    </a:cubicBezTo>
                    <a:cubicBezTo>
                      <a:pt x="246" y="528"/>
                      <a:pt x="252" y="504"/>
                      <a:pt x="257" y="488"/>
                    </a:cubicBezTo>
                    <a:cubicBezTo>
                      <a:pt x="262" y="472"/>
                      <a:pt x="274" y="436"/>
                      <a:pt x="244" y="434"/>
                    </a:cubicBezTo>
                    <a:cubicBezTo>
                      <a:pt x="243" y="434"/>
                      <a:pt x="241" y="434"/>
                      <a:pt x="238" y="434"/>
                    </a:cubicBezTo>
                    <a:cubicBezTo>
                      <a:pt x="238" y="434"/>
                      <a:pt x="238" y="434"/>
                      <a:pt x="238" y="434"/>
                    </a:cubicBezTo>
                    <a:cubicBezTo>
                      <a:pt x="230" y="434"/>
                      <a:pt x="213" y="430"/>
                      <a:pt x="203" y="424"/>
                    </a:cubicBezTo>
                    <a:cubicBezTo>
                      <a:pt x="196" y="420"/>
                      <a:pt x="182" y="413"/>
                      <a:pt x="178" y="412"/>
                    </a:cubicBezTo>
                    <a:cubicBezTo>
                      <a:pt x="177" y="384"/>
                      <a:pt x="170" y="374"/>
                      <a:pt x="171" y="375"/>
                    </a:cubicBezTo>
                    <a:cubicBezTo>
                      <a:pt x="177" y="382"/>
                      <a:pt x="181" y="390"/>
                      <a:pt x="183" y="409"/>
                    </a:cubicBezTo>
                    <a:cubicBezTo>
                      <a:pt x="192" y="412"/>
                      <a:pt x="201" y="416"/>
                      <a:pt x="208" y="420"/>
                    </a:cubicBezTo>
                    <a:cubicBezTo>
                      <a:pt x="212" y="423"/>
                      <a:pt x="217" y="424"/>
                      <a:pt x="222" y="426"/>
                    </a:cubicBezTo>
                    <a:cubicBezTo>
                      <a:pt x="223" y="422"/>
                      <a:pt x="224" y="417"/>
                      <a:pt x="224" y="413"/>
                    </a:cubicBezTo>
                    <a:cubicBezTo>
                      <a:pt x="227" y="396"/>
                      <a:pt x="224" y="368"/>
                      <a:pt x="224" y="368"/>
                    </a:cubicBezTo>
                    <a:cubicBezTo>
                      <a:pt x="224" y="368"/>
                      <a:pt x="224" y="360"/>
                      <a:pt x="223" y="351"/>
                    </a:cubicBezTo>
                    <a:cubicBezTo>
                      <a:pt x="222" y="350"/>
                      <a:pt x="221" y="349"/>
                      <a:pt x="220" y="348"/>
                    </a:cubicBezTo>
                    <a:cubicBezTo>
                      <a:pt x="214" y="341"/>
                      <a:pt x="211" y="323"/>
                      <a:pt x="212" y="316"/>
                    </a:cubicBezTo>
                    <a:cubicBezTo>
                      <a:pt x="212" y="316"/>
                      <a:pt x="212" y="316"/>
                      <a:pt x="212" y="316"/>
                    </a:cubicBezTo>
                    <a:cubicBezTo>
                      <a:pt x="212" y="315"/>
                      <a:pt x="211" y="315"/>
                      <a:pt x="211" y="314"/>
                    </a:cubicBezTo>
                    <a:cubicBezTo>
                      <a:pt x="209" y="310"/>
                      <a:pt x="209" y="306"/>
                      <a:pt x="211" y="302"/>
                    </a:cubicBezTo>
                    <a:cubicBezTo>
                      <a:pt x="213" y="300"/>
                      <a:pt x="216" y="297"/>
                      <a:pt x="219" y="295"/>
                    </a:cubicBezTo>
                    <a:cubicBezTo>
                      <a:pt x="219" y="284"/>
                      <a:pt x="220" y="275"/>
                      <a:pt x="219" y="268"/>
                    </a:cubicBezTo>
                    <a:cubicBezTo>
                      <a:pt x="227" y="273"/>
                      <a:pt x="260" y="274"/>
                      <a:pt x="261" y="276"/>
                    </a:cubicBezTo>
                    <a:cubicBezTo>
                      <a:pt x="261" y="277"/>
                      <a:pt x="258" y="290"/>
                      <a:pt x="255" y="292"/>
                    </a:cubicBezTo>
                    <a:cubicBezTo>
                      <a:pt x="246" y="297"/>
                      <a:pt x="241" y="297"/>
                      <a:pt x="236" y="296"/>
                    </a:cubicBezTo>
                    <a:cubicBezTo>
                      <a:pt x="230" y="296"/>
                      <a:pt x="219" y="300"/>
                      <a:pt x="217" y="305"/>
                    </a:cubicBezTo>
                    <a:cubicBezTo>
                      <a:pt x="215" y="308"/>
                      <a:pt x="216" y="310"/>
                      <a:pt x="216" y="311"/>
                    </a:cubicBezTo>
                    <a:cubicBezTo>
                      <a:pt x="218" y="315"/>
                      <a:pt x="230" y="306"/>
                      <a:pt x="231" y="306"/>
                    </a:cubicBezTo>
                    <a:cubicBezTo>
                      <a:pt x="236" y="305"/>
                      <a:pt x="219" y="313"/>
                      <a:pt x="218" y="318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7" name="Freeform 919">
                <a:extLst>
                  <a:ext uri="{FF2B5EF4-FFF2-40B4-BE49-F238E27FC236}">
                    <a16:creationId xmlns:a16="http://schemas.microsoft.com/office/drawing/2014/main" id="{BC0E9E5E-9F0D-8651-57EE-D6254D477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8751" y="10306174"/>
                <a:ext cx="581025" cy="746125"/>
              </a:xfrm>
              <a:custGeom>
                <a:avLst/>
                <a:gdLst>
                  <a:gd name="T0" fmla="*/ 176 w 183"/>
                  <a:gd name="T1" fmla="*/ 198 h 235"/>
                  <a:gd name="T2" fmla="*/ 154 w 183"/>
                  <a:gd name="T3" fmla="*/ 198 h 235"/>
                  <a:gd name="T4" fmla="*/ 147 w 183"/>
                  <a:gd name="T5" fmla="*/ 191 h 235"/>
                  <a:gd name="T6" fmla="*/ 147 w 183"/>
                  <a:gd name="T7" fmla="*/ 6 h 235"/>
                  <a:gd name="T8" fmla="*/ 141 w 183"/>
                  <a:gd name="T9" fmla="*/ 0 h 235"/>
                  <a:gd name="T10" fmla="*/ 129 w 183"/>
                  <a:gd name="T11" fmla="*/ 0 h 235"/>
                  <a:gd name="T12" fmla="*/ 126 w 183"/>
                  <a:gd name="T13" fmla="*/ 10 h 235"/>
                  <a:gd name="T14" fmla="*/ 110 w 183"/>
                  <a:gd name="T15" fmla="*/ 16 h 235"/>
                  <a:gd name="T16" fmla="*/ 109 w 183"/>
                  <a:gd name="T17" fmla="*/ 16 h 235"/>
                  <a:gd name="T18" fmla="*/ 106 w 183"/>
                  <a:gd name="T19" fmla="*/ 15 h 235"/>
                  <a:gd name="T20" fmla="*/ 105 w 183"/>
                  <a:gd name="T21" fmla="*/ 25 h 235"/>
                  <a:gd name="T22" fmla="*/ 105 w 183"/>
                  <a:gd name="T23" fmla="*/ 26 h 235"/>
                  <a:gd name="T24" fmla="*/ 105 w 183"/>
                  <a:gd name="T25" fmla="*/ 26 h 235"/>
                  <a:gd name="T26" fmla="*/ 95 w 183"/>
                  <a:gd name="T27" fmla="*/ 35 h 235"/>
                  <a:gd name="T28" fmla="*/ 93 w 183"/>
                  <a:gd name="T29" fmla="*/ 35 h 235"/>
                  <a:gd name="T30" fmla="*/ 85 w 183"/>
                  <a:gd name="T31" fmla="*/ 38 h 235"/>
                  <a:gd name="T32" fmla="*/ 78 w 183"/>
                  <a:gd name="T33" fmla="*/ 35 h 235"/>
                  <a:gd name="T34" fmla="*/ 77 w 183"/>
                  <a:gd name="T35" fmla="*/ 34 h 235"/>
                  <a:gd name="T36" fmla="*/ 76 w 183"/>
                  <a:gd name="T37" fmla="*/ 34 h 235"/>
                  <a:gd name="T38" fmla="*/ 69 w 183"/>
                  <a:gd name="T39" fmla="*/ 30 h 235"/>
                  <a:gd name="T40" fmla="*/ 67 w 183"/>
                  <a:gd name="T41" fmla="*/ 23 h 235"/>
                  <a:gd name="T42" fmla="*/ 67 w 183"/>
                  <a:gd name="T43" fmla="*/ 20 h 235"/>
                  <a:gd name="T44" fmla="*/ 62 w 183"/>
                  <a:gd name="T45" fmla="*/ 17 h 235"/>
                  <a:gd name="T46" fmla="*/ 60 w 183"/>
                  <a:gd name="T47" fmla="*/ 10 h 235"/>
                  <a:gd name="T48" fmla="*/ 60 w 183"/>
                  <a:gd name="T49" fmla="*/ 1 h 235"/>
                  <a:gd name="T50" fmla="*/ 60 w 183"/>
                  <a:gd name="T51" fmla="*/ 0 h 235"/>
                  <a:gd name="T52" fmla="*/ 7 w 183"/>
                  <a:gd name="T53" fmla="*/ 0 h 235"/>
                  <a:gd name="T54" fmla="*/ 0 w 183"/>
                  <a:gd name="T55" fmla="*/ 6 h 235"/>
                  <a:gd name="T56" fmla="*/ 0 w 183"/>
                  <a:gd name="T57" fmla="*/ 30 h 235"/>
                  <a:gd name="T58" fmla="*/ 7 w 183"/>
                  <a:gd name="T59" fmla="*/ 37 h 235"/>
                  <a:gd name="T60" fmla="*/ 29 w 183"/>
                  <a:gd name="T61" fmla="*/ 37 h 235"/>
                  <a:gd name="T62" fmla="*/ 36 w 183"/>
                  <a:gd name="T63" fmla="*/ 43 h 235"/>
                  <a:gd name="T64" fmla="*/ 36 w 183"/>
                  <a:gd name="T65" fmla="*/ 191 h 235"/>
                  <a:gd name="T66" fmla="*/ 29 w 183"/>
                  <a:gd name="T67" fmla="*/ 198 h 235"/>
                  <a:gd name="T68" fmla="*/ 7 w 183"/>
                  <a:gd name="T69" fmla="*/ 198 h 235"/>
                  <a:gd name="T70" fmla="*/ 0 w 183"/>
                  <a:gd name="T71" fmla="*/ 204 h 235"/>
                  <a:gd name="T72" fmla="*/ 0 w 183"/>
                  <a:gd name="T73" fmla="*/ 228 h 235"/>
                  <a:gd name="T74" fmla="*/ 7 w 183"/>
                  <a:gd name="T75" fmla="*/ 235 h 235"/>
                  <a:gd name="T76" fmla="*/ 176 w 183"/>
                  <a:gd name="T77" fmla="*/ 235 h 235"/>
                  <a:gd name="T78" fmla="*/ 183 w 183"/>
                  <a:gd name="T79" fmla="*/ 228 h 235"/>
                  <a:gd name="T80" fmla="*/ 183 w 183"/>
                  <a:gd name="T81" fmla="*/ 204 h 235"/>
                  <a:gd name="T82" fmla="*/ 176 w 183"/>
                  <a:gd name="T83" fmla="*/ 19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3" h="235">
                    <a:moveTo>
                      <a:pt x="176" y="198"/>
                    </a:moveTo>
                    <a:cubicBezTo>
                      <a:pt x="154" y="198"/>
                      <a:pt x="154" y="198"/>
                      <a:pt x="154" y="198"/>
                    </a:cubicBezTo>
                    <a:cubicBezTo>
                      <a:pt x="150" y="198"/>
                      <a:pt x="147" y="195"/>
                      <a:pt x="147" y="191"/>
                    </a:cubicBezTo>
                    <a:cubicBezTo>
                      <a:pt x="147" y="6"/>
                      <a:pt x="147" y="6"/>
                      <a:pt x="147" y="6"/>
                    </a:cubicBezTo>
                    <a:cubicBezTo>
                      <a:pt x="147" y="3"/>
                      <a:pt x="144" y="0"/>
                      <a:pt x="141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3"/>
                      <a:pt x="128" y="6"/>
                      <a:pt x="126" y="10"/>
                    </a:cubicBezTo>
                    <a:cubicBezTo>
                      <a:pt x="124" y="13"/>
                      <a:pt x="118" y="15"/>
                      <a:pt x="110" y="16"/>
                    </a:cubicBezTo>
                    <a:cubicBezTo>
                      <a:pt x="110" y="16"/>
                      <a:pt x="110" y="16"/>
                      <a:pt x="109" y="16"/>
                    </a:cubicBezTo>
                    <a:cubicBezTo>
                      <a:pt x="108" y="16"/>
                      <a:pt x="107" y="15"/>
                      <a:pt x="106" y="15"/>
                    </a:cubicBezTo>
                    <a:cubicBezTo>
                      <a:pt x="105" y="20"/>
                      <a:pt x="105" y="25"/>
                      <a:pt x="105" y="25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5" y="32"/>
                      <a:pt x="100" y="36"/>
                      <a:pt x="95" y="35"/>
                    </a:cubicBezTo>
                    <a:cubicBezTo>
                      <a:pt x="94" y="35"/>
                      <a:pt x="94" y="35"/>
                      <a:pt x="93" y="35"/>
                    </a:cubicBezTo>
                    <a:cubicBezTo>
                      <a:pt x="91" y="37"/>
                      <a:pt x="88" y="38"/>
                      <a:pt x="85" y="38"/>
                    </a:cubicBezTo>
                    <a:cubicBezTo>
                      <a:pt x="82" y="38"/>
                      <a:pt x="80" y="37"/>
                      <a:pt x="78" y="35"/>
                    </a:cubicBezTo>
                    <a:cubicBezTo>
                      <a:pt x="78" y="35"/>
                      <a:pt x="78" y="34"/>
                      <a:pt x="77" y="34"/>
                    </a:cubicBezTo>
                    <a:cubicBezTo>
                      <a:pt x="77" y="34"/>
                      <a:pt x="76" y="34"/>
                      <a:pt x="76" y="34"/>
                    </a:cubicBezTo>
                    <a:cubicBezTo>
                      <a:pt x="73" y="34"/>
                      <a:pt x="71" y="33"/>
                      <a:pt x="69" y="30"/>
                    </a:cubicBezTo>
                    <a:cubicBezTo>
                      <a:pt x="67" y="28"/>
                      <a:pt x="66" y="26"/>
                      <a:pt x="67" y="23"/>
                    </a:cubicBezTo>
                    <a:cubicBezTo>
                      <a:pt x="67" y="22"/>
                      <a:pt x="67" y="21"/>
                      <a:pt x="67" y="20"/>
                    </a:cubicBezTo>
                    <a:cubicBezTo>
                      <a:pt x="65" y="20"/>
                      <a:pt x="63" y="19"/>
                      <a:pt x="62" y="17"/>
                    </a:cubicBezTo>
                    <a:cubicBezTo>
                      <a:pt x="60" y="15"/>
                      <a:pt x="60" y="12"/>
                      <a:pt x="60" y="10"/>
                    </a:cubicBezTo>
                    <a:cubicBezTo>
                      <a:pt x="60" y="8"/>
                      <a:pt x="60" y="5"/>
                      <a:pt x="60" y="1"/>
                    </a:cubicBezTo>
                    <a:cubicBezTo>
                      <a:pt x="60" y="1"/>
                      <a:pt x="60" y="0"/>
                      <a:pt x="6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3" y="37"/>
                      <a:pt x="7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3" y="37"/>
                      <a:pt x="36" y="40"/>
                      <a:pt x="36" y="43"/>
                    </a:cubicBezTo>
                    <a:cubicBezTo>
                      <a:pt x="36" y="191"/>
                      <a:pt x="36" y="191"/>
                      <a:pt x="36" y="191"/>
                    </a:cubicBezTo>
                    <a:cubicBezTo>
                      <a:pt x="36" y="195"/>
                      <a:pt x="33" y="198"/>
                      <a:pt x="29" y="198"/>
                    </a:cubicBezTo>
                    <a:cubicBezTo>
                      <a:pt x="7" y="198"/>
                      <a:pt x="7" y="198"/>
                      <a:pt x="7" y="198"/>
                    </a:cubicBezTo>
                    <a:cubicBezTo>
                      <a:pt x="3" y="198"/>
                      <a:pt x="0" y="201"/>
                      <a:pt x="0" y="204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0" y="232"/>
                      <a:pt x="3" y="235"/>
                      <a:pt x="7" y="235"/>
                    </a:cubicBezTo>
                    <a:cubicBezTo>
                      <a:pt x="176" y="235"/>
                      <a:pt x="176" y="235"/>
                      <a:pt x="176" y="235"/>
                    </a:cubicBezTo>
                    <a:cubicBezTo>
                      <a:pt x="180" y="235"/>
                      <a:pt x="183" y="232"/>
                      <a:pt x="183" y="228"/>
                    </a:cubicBezTo>
                    <a:cubicBezTo>
                      <a:pt x="183" y="204"/>
                      <a:pt x="183" y="204"/>
                      <a:pt x="183" y="204"/>
                    </a:cubicBezTo>
                    <a:cubicBezTo>
                      <a:pt x="183" y="201"/>
                      <a:pt x="180" y="198"/>
                      <a:pt x="176" y="198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8" name="Oval 920">
                <a:extLst>
                  <a:ext uri="{FF2B5EF4-FFF2-40B4-BE49-F238E27FC236}">
                    <a16:creationId xmlns:a16="http://schemas.microsoft.com/office/drawing/2014/main" id="{D7237683-5E18-C587-F8EE-8E1DCD35A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7176" y="9807699"/>
                <a:ext cx="384175" cy="381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</p:grpSp>
        <p:sp>
          <p:nvSpPr>
            <p:cNvPr id="14" name="Овал 67">
              <a:extLst>
                <a:ext uri="{FF2B5EF4-FFF2-40B4-BE49-F238E27FC236}">
                  <a16:creationId xmlns:a16="http://schemas.microsoft.com/office/drawing/2014/main" id="{98030250-CC27-990D-779E-A9B1B3A6D36A}"/>
                </a:ext>
              </a:extLst>
            </p:cNvPr>
            <p:cNvSpPr/>
            <p:nvPr/>
          </p:nvSpPr>
          <p:spPr>
            <a:xfrm rot="10800000">
              <a:off x="12001341" y="3546427"/>
              <a:ext cx="2135669" cy="1941517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13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663484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CSV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TXT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图片 18" descr="徽标&#10;&#10;低可信度描述已自动生成">
            <a:extLst>
              <a:ext uri="{FF2B5EF4-FFF2-40B4-BE49-F238E27FC236}">
                <a16:creationId xmlns:a16="http://schemas.microsoft.com/office/drawing/2014/main" id="{F272D504-045F-EC7B-EE65-8BB658058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" y="1053529"/>
            <a:ext cx="1152128" cy="115212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4FAEF91-F628-5825-D261-E7663288CEC3}"/>
              </a:ext>
            </a:extLst>
          </p:cNvPr>
          <p:cNvSpPr txBox="1"/>
          <p:nvPr/>
        </p:nvSpPr>
        <p:spPr>
          <a:xfrm>
            <a:off x="2422798" y="1367983"/>
            <a:ext cx="5671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多学一招：</a:t>
            </a:r>
            <a:r>
              <a:rPr lang="zh-CN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预览部分数据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7E5008-855E-2C15-21FF-850F112EF03A}"/>
              </a:ext>
            </a:extLst>
          </p:cNvPr>
          <p:cNvSpPr txBox="1"/>
          <p:nvPr/>
        </p:nvSpPr>
        <p:spPr>
          <a:xfrm>
            <a:off x="4511030" y="3027790"/>
            <a:ext cx="659111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defRPr sz="2000" kern="0">
                <a:solidFill>
                  <a:srgbClr val="59595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zh-CN" dirty="0"/>
              <a:t>当从文件中读取完数据后，如果想知道数据是否真正地读取成功，可以挑选出几行数据进行快速预览。</a:t>
            </a:r>
            <a:r>
              <a:rPr lang="en-US" altLang="zh-CN" dirty="0"/>
              <a:t>pandas</a:t>
            </a:r>
            <a:r>
              <a:rPr lang="zh-CN" altLang="zh-CN" dirty="0"/>
              <a:t>中提供了两个常用的方法</a:t>
            </a:r>
            <a:r>
              <a:rPr lang="en-US" altLang="zh-CN" dirty="0"/>
              <a:t>head()</a:t>
            </a:r>
            <a:r>
              <a:rPr lang="zh-CN" altLang="zh-CN" dirty="0"/>
              <a:t>和</a:t>
            </a:r>
            <a:r>
              <a:rPr lang="en-US" altLang="zh-CN" dirty="0"/>
              <a:t>tail()</a:t>
            </a:r>
            <a:r>
              <a:rPr lang="zh-CN" altLang="zh-CN" dirty="0"/>
              <a:t>，其中</a:t>
            </a:r>
            <a:r>
              <a:rPr lang="en-US" altLang="zh-CN" dirty="0">
                <a:solidFill>
                  <a:srgbClr val="1369B2"/>
                </a:solidFill>
              </a:rPr>
              <a:t>head()</a:t>
            </a:r>
            <a:r>
              <a:rPr lang="zh-CN" altLang="zh-CN" dirty="0">
                <a:solidFill>
                  <a:srgbClr val="1369B2"/>
                </a:solidFill>
              </a:rPr>
              <a:t>方法用于预览前</a:t>
            </a:r>
            <a:r>
              <a:rPr lang="en-US" altLang="zh-CN" dirty="0">
                <a:solidFill>
                  <a:srgbClr val="1369B2"/>
                </a:solidFill>
              </a:rPr>
              <a:t>N</a:t>
            </a:r>
            <a:r>
              <a:rPr lang="zh-CN" altLang="zh-CN" dirty="0">
                <a:solidFill>
                  <a:srgbClr val="1369B2"/>
                </a:solidFill>
              </a:rPr>
              <a:t>行数据</a:t>
            </a:r>
            <a:r>
              <a:rPr lang="zh-CN" altLang="zh-CN" dirty="0"/>
              <a:t>，默认是前</a:t>
            </a:r>
            <a:r>
              <a:rPr lang="en-US" altLang="zh-CN" dirty="0"/>
              <a:t>5</a:t>
            </a:r>
            <a:r>
              <a:rPr lang="zh-CN" altLang="zh-CN" dirty="0"/>
              <a:t>行数据；</a:t>
            </a:r>
            <a:r>
              <a:rPr lang="en-US" altLang="zh-CN" dirty="0">
                <a:solidFill>
                  <a:srgbClr val="1369B2"/>
                </a:solidFill>
              </a:rPr>
              <a:t>tail()</a:t>
            </a:r>
            <a:r>
              <a:rPr lang="zh-CN" altLang="zh-CN" dirty="0">
                <a:solidFill>
                  <a:srgbClr val="1369B2"/>
                </a:solidFill>
              </a:rPr>
              <a:t>方法用于预览后</a:t>
            </a:r>
            <a:r>
              <a:rPr lang="en-US" altLang="zh-CN" dirty="0">
                <a:solidFill>
                  <a:srgbClr val="1369B2"/>
                </a:solidFill>
              </a:rPr>
              <a:t>N</a:t>
            </a:r>
            <a:r>
              <a:rPr lang="zh-CN" altLang="zh-CN" dirty="0">
                <a:solidFill>
                  <a:srgbClr val="1369B2"/>
                </a:solidFill>
              </a:rPr>
              <a:t>行数据</a:t>
            </a:r>
            <a:r>
              <a:rPr lang="zh-CN" altLang="zh-CN" dirty="0"/>
              <a:t>，默认是后</a:t>
            </a:r>
            <a:r>
              <a:rPr lang="en-US" altLang="zh-CN" dirty="0"/>
              <a:t>5</a:t>
            </a:r>
            <a:r>
              <a:rPr lang="zh-CN" altLang="zh-CN" dirty="0"/>
              <a:t>行数据。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7" y="2486105"/>
            <a:ext cx="3451795" cy="345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9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Excel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11" name="原创设计师QQ598969553          _3"/>
          <p:cNvSpPr/>
          <p:nvPr/>
        </p:nvSpPr>
        <p:spPr>
          <a:xfrm>
            <a:off x="1019175" y="2709714"/>
            <a:ext cx="4590731" cy="2376264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原创设计师QQ598969553          _4"/>
          <p:cNvSpPr/>
          <p:nvPr/>
        </p:nvSpPr>
        <p:spPr>
          <a:xfrm>
            <a:off x="1459786" y="3746576"/>
            <a:ext cx="37373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掌握读写数据的方式，能够熟练地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</a:t>
            </a:r>
            <a:r>
              <a:rPr lang="en-US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Excel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的数据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3" name="原创设计师QQ598969553          _7"/>
          <p:cNvSpPr txBox="1"/>
          <p:nvPr/>
        </p:nvSpPr>
        <p:spPr>
          <a:xfrm>
            <a:off x="1019176" y="3089692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305430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Excel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03117" y="2820337"/>
            <a:ext cx="58326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Excel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文件是数据分析工作中比较常用的存储数据的文件，它里面可以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添加若干个工作表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Sheet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），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每个工作表都是以表格的形式显示数据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，并支持对数据进行统计、分析等操作。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0" y="1989634"/>
            <a:ext cx="374441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8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Excel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03117" y="2892346"/>
            <a:ext cx="55446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pandas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中提供了读写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Excel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文件数据的功能，分别是</a:t>
            </a:r>
            <a:r>
              <a:rPr lang="en-US" altLang="zh-CN" sz="20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to_excel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方法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sz="20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read_excel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函数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，其中</a:t>
            </a: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to_excel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方法用于向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Excel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文件中写入数据，</a:t>
            </a: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read_excel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函数用于从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Excel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文件中读取数据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0" y="1989634"/>
            <a:ext cx="374441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2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Excel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5538968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to_excel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向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Excel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文件写入数据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93144"/>
            <a:ext cx="95571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to_excel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方法会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类的对象写入到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Excel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文件中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，如果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Excel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文件不存在，则会新建一个文件，反之则会将原文件中的内容进行覆盖。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3208807"/>
            <a:ext cx="9560028" cy="1015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558702" y="3356552"/>
            <a:ext cx="8807237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to_excel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excel_writer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sheet_name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='Sheet1',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na_rep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='',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float_format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 columns=None, header=True, ...,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storage_options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4332005"/>
            <a:ext cx="95463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excel_writer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：表示写入文件的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路径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sheet_name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工作表的名称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，可以接收字符串，默认值为“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Sheet1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na_rep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缺失数据的表现形式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：表示是否向文件中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写入行索引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，默认为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3050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837863" y="572758"/>
            <a:ext cx="3007988" cy="662532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r>
              <a:rPr lang="en-US" altLang="zh-CN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sz="24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lang="en-GB" sz="2400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119265" y="2371853"/>
            <a:ext cx="1192190" cy="613062"/>
            <a:chOff x="2215144" y="982844"/>
            <a:chExt cx="1244730" cy="842780"/>
          </a:xfrm>
        </p:grpSpPr>
        <p:sp>
          <p:nvSpPr>
            <p:cNvPr id="32" name="平行四边形 31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rgbClr val="136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" name="文本框 9"/>
            <p:cNvSpPr txBox="1"/>
            <p:nvPr/>
          </p:nvSpPr>
          <p:spPr>
            <a:xfrm>
              <a:off x="2393075" y="1005670"/>
              <a:ext cx="1066799" cy="80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119265" y="3292251"/>
            <a:ext cx="1192190" cy="618406"/>
            <a:chOff x="2215144" y="2026500"/>
            <a:chExt cx="1244730" cy="850129"/>
          </a:xfrm>
        </p:grpSpPr>
        <p:sp>
          <p:nvSpPr>
            <p:cNvPr id="35" name="平行四边形 34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136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6" name="文本框 10"/>
            <p:cNvSpPr txBox="1"/>
            <p:nvPr/>
          </p:nvSpPr>
          <p:spPr>
            <a:xfrm>
              <a:off x="2393075" y="2026500"/>
              <a:ext cx="1066799" cy="80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119265" y="4222829"/>
            <a:ext cx="1192190" cy="614525"/>
            <a:chOff x="2215144" y="3084852"/>
            <a:chExt cx="1244730" cy="844793"/>
          </a:xfrm>
        </p:grpSpPr>
        <p:sp>
          <p:nvSpPr>
            <p:cNvPr id="38" name="平行四边形 37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136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" name="文本框 11"/>
            <p:cNvSpPr txBox="1"/>
            <p:nvPr/>
          </p:nvSpPr>
          <p:spPr>
            <a:xfrm>
              <a:off x="2393075" y="3125750"/>
              <a:ext cx="1066799" cy="803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07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119265" y="5149102"/>
            <a:ext cx="1192190" cy="613061"/>
            <a:chOff x="2215144" y="4135856"/>
            <a:chExt cx="1244730" cy="842781"/>
          </a:xfrm>
        </p:grpSpPr>
        <p:sp>
          <p:nvSpPr>
            <p:cNvPr id="41" name="平行四边形 40"/>
            <p:cNvSpPr/>
            <p:nvPr/>
          </p:nvSpPr>
          <p:spPr>
            <a:xfrm>
              <a:off x="2215144" y="4135856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136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文本框 12"/>
            <p:cNvSpPr txBox="1"/>
            <p:nvPr/>
          </p:nvSpPr>
          <p:spPr>
            <a:xfrm>
              <a:off x="2393075" y="4169272"/>
              <a:ext cx="1066799" cy="80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08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24817" y="2349674"/>
            <a:ext cx="5142331" cy="613062"/>
            <a:chOff x="4315150" y="953426"/>
            <a:chExt cx="3857250" cy="540057"/>
          </a:xfrm>
        </p:grpSpPr>
        <p:sp>
          <p:nvSpPr>
            <p:cNvPr id="44" name="矩形 43"/>
            <p:cNvSpPr/>
            <p:nvPr/>
          </p:nvSpPr>
          <p:spPr>
            <a:xfrm>
              <a:off x="4841196" y="1036090"/>
              <a:ext cx="2827147" cy="332129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算术运算与数据对齐</a:t>
              </a:r>
              <a:endParaRPr lang="en-GB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4" name="平行四边形 53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024817" y="3275425"/>
            <a:ext cx="5142331" cy="613062"/>
            <a:chOff x="4315150" y="1647579"/>
            <a:chExt cx="3857250" cy="540057"/>
          </a:xfrm>
        </p:grpSpPr>
        <p:sp>
          <p:nvSpPr>
            <p:cNvPr id="56" name="矩形 55"/>
            <p:cNvSpPr/>
            <p:nvPr/>
          </p:nvSpPr>
          <p:spPr>
            <a:xfrm>
              <a:off x="4841196" y="1730243"/>
              <a:ext cx="2827147" cy="332129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统计计算与描述</a:t>
              </a:r>
              <a:endParaRPr lang="en-GB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7" name="平行四边形 56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024817" y="4201176"/>
            <a:ext cx="5142331" cy="613062"/>
            <a:chOff x="4315150" y="2341731"/>
            <a:chExt cx="3857250" cy="540057"/>
          </a:xfrm>
        </p:grpSpPr>
        <p:sp>
          <p:nvSpPr>
            <p:cNvPr id="59" name="矩形 58"/>
            <p:cNvSpPr/>
            <p:nvPr/>
          </p:nvSpPr>
          <p:spPr>
            <a:xfrm>
              <a:off x="4841197" y="2424395"/>
              <a:ext cx="2827146" cy="332129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分层索引操作</a:t>
              </a:r>
              <a:endParaRPr lang="en-GB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平行四边形 68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024817" y="5126927"/>
            <a:ext cx="5142331" cy="613062"/>
            <a:chOff x="4315150" y="3035884"/>
            <a:chExt cx="3857250" cy="540057"/>
          </a:xfrm>
        </p:grpSpPr>
        <p:sp>
          <p:nvSpPr>
            <p:cNvPr id="71" name="矩形 70"/>
            <p:cNvSpPr/>
            <p:nvPr/>
          </p:nvSpPr>
          <p:spPr>
            <a:xfrm>
              <a:off x="4841196" y="3118548"/>
              <a:ext cx="2827147" cy="332129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案例：陕西高考分数线统计分析</a:t>
              </a:r>
              <a:endParaRPr lang="en-GB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16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Excel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597101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read_excel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Excel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文件读取数据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93144"/>
            <a:ext cx="95571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read_excel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函数用于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读取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Excel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文件中的数据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，并根据数据的形式转换成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3208807"/>
            <a:ext cx="9560028" cy="1015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424653" y="3356552"/>
            <a:ext cx="9299798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read_excel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io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sheet_name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=0, header=0, names=None,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index_col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usecols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 squeeze=None,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dtype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 ...,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storage_options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4332005"/>
            <a:ext cx="95463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io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：表示文件的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路径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sheet_name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：指定要读取的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工作表的名称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，默认值为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，说明读取第一个工作表。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header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：指定文件中的哪一行数据作为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DataFrame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类对象的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列索引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names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：表示要使用的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列名称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5641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Excel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597101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read_excel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Excel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文件读取数据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93144"/>
            <a:ext cx="95571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read_excel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函数用于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读取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Excel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文件中的数据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，并根据数据的形式转换成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3208807"/>
            <a:ext cx="9560028" cy="1015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424653" y="3356552"/>
            <a:ext cx="9299798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read_excel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io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sheet_name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=0, header=0, names=None,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index_col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usecols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 squeeze=None,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dtype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 ...,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storage_options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4332005"/>
            <a:ext cx="954636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index_col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：指定文件中的哪一列数据作为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DataFrame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行索引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usecols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：指定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读取哪几列的数据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，默认值为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None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，说明会读取所有列的数据。该参数可以接收一个列表，列表中的元素分别对应列的编号，编号从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开始。</a:t>
            </a:r>
          </a:p>
        </p:txBody>
      </p:sp>
    </p:spTree>
    <p:extLst>
      <p:ext uri="{BB962C8B-B14F-4D97-AF65-F5344CB8AC3E}">
        <p14:creationId xmlns:p14="http://schemas.microsoft.com/office/powerpoint/2010/main" val="149001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读取网页表格的数据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11" name="原创设计师QQ598969553          _3"/>
          <p:cNvSpPr/>
          <p:nvPr/>
        </p:nvSpPr>
        <p:spPr>
          <a:xfrm>
            <a:off x="1019175" y="2565698"/>
            <a:ext cx="4590731" cy="2736304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原创设计师QQ598969553          _4"/>
          <p:cNvSpPr/>
          <p:nvPr/>
        </p:nvSpPr>
        <p:spPr>
          <a:xfrm>
            <a:off x="1459786" y="3602560"/>
            <a:ext cx="373736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读取网页表格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的方式，能够熟练地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</a:t>
            </a:r>
            <a:r>
              <a:rPr lang="en-US" altLang="zh-CN" sz="18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read_html</a:t>
            </a:r>
            <a:r>
              <a:rPr lang="en-US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函数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读取网页表格的数据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3" name="原创设计师QQ598969553          _7"/>
          <p:cNvSpPr txBox="1"/>
          <p:nvPr/>
        </p:nvSpPr>
        <p:spPr>
          <a:xfrm>
            <a:off x="1019176" y="2945676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96171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读取网页表格的数据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1125538"/>
            <a:ext cx="9557130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在浏览网页时，有些数据会在</a:t>
            </a: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网页中以表格的形式进行展示，对于这部分数据，我们可以使用</a:t>
            </a: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pandas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lang="en-US" altLang="zh-CN" sz="18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read_html</a:t>
            </a:r>
            <a:r>
              <a:rPr lang="en-US" altLang="zh-CN" sz="18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18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读取，读取成功后会返回一个列表，该列表中包含对应网页表格的</a:t>
            </a: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523338"/>
            <a:ext cx="9560028" cy="1015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579035" y="2671083"/>
            <a:ext cx="8991033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read_html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io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 match='.+', flavor=None, header=None,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index_col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skiprows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attrs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 ...,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displayed_only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=True)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3646536"/>
            <a:ext cx="95463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io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en-US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网页的字符串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、路径对象或类似文件的对象。若参数</a:t>
            </a: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io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的值是字符串，则字符串的内容可以是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URL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，也可以是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match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：表示返回包含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与正则表达式或字符串匹配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的文本的一组表格，默认值为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'.+'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，说明匹配任何非空字符串。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header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：用于指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定列标题所在的行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index_col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：用于指定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行标题所在的列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8730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读取网页表格的数据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781722"/>
            <a:ext cx="47938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TIOBE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排行榜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是根据互联网上有经验的程序员、课程和第三方厂商的数量，并使用搜索引擎统计出排名数据，用于反映编程语言的热门程度。</a:t>
            </a: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6743278" y="1936705"/>
            <a:ext cx="4547235" cy="3629025"/>
          </a:xfrm>
          <a:prstGeom prst="rect">
            <a:avLst/>
          </a:prstGeom>
        </p:spPr>
      </p:pic>
      <p:sp>
        <p:nvSpPr>
          <p:cNvPr id="11" name="矩形标注 10">
            <a:extLst>
              <a:ext uri="{FF2B5EF4-FFF2-40B4-BE49-F238E27FC236}">
                <a16:creationId xmlns:a16="http://schemas.microsoft.com/office/drawing/2014/main" id="{2DD36134-4B9C-75E2-A84F-506C84C246CB}"/>
              </a:ext>
            </a:extLst>
          </p:cNvPr>
          <p:cNvSpPr/>
          <p:nvPr/>
        </p:nvSpPr>
        <p:spPr>
          <a:xfrm>
            <a:off x="7607374" y="2835292"/>
            <a:ext cx="2952328" cy="810525"/>
          </a:xfrm>
          <a:prstGeom prst="wedgeRectCallout">
            <a:avLst>
              <a:gd name="adj1" fmla="val -18842"/>
              <a:gd name="adj2" fmla="val 7563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2B2685-DAA3-969A-369C-E6BBAFDE9C01}"/>
              </a:ext>
            </a:extLst>
          </p:cNvPr>
          <p:cNvSpPr txBox="1"/>
          <p:nvPr/>
        </p:nvSpPr>
        <p:spPr>
          <a:xfrm>
            <a:off x="7866583" y="2835292"/>
            <a:ext cx="2433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2022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年发布的历年最佳编程语言排行榜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（部分）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657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读写数据库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19" name="原创设计师QQ598969553          _3"/>
          <p:cNvSpPr/>
          <p:nvPr/>
        </p:nvSpPr>
        <p:spPr>
          <a:xfrm>
            <a:off x="1019175" y="2565698"/>
            <a:ext cx="4590731" cy="2376264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原创设计师QQ598969553          _4"/>
          <p:cNvSpPr/>
          <p:nvPr/>
        </p:nvSpPr>
        <p:spPr>
          <a:xfrm>
            <a:off x="1459786" y="3602560"/>
            <a:ext cx="3737363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</a:t>
            </a:r>
            <a:r>
              <a:rPr lang="zh-CN" altLang="en-US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读写数据库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的方式，能够熟练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读写数据库的数据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1" name="原创设计师QQ598969553          _7"/>
          <p:cNvSpPr txBox="1"/>
          <p:nvPr/>
        </p:nvSpPr>
        <p:spPr>
          <a:xfrm>
            <a:off x="1019176" y="2945676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272455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读写数据库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03117" y="2820337"/>
            <a:ext cx="583264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大多数情况下，海量的数据是使用数据库进行存储的，这主要是依赖于数据库的数据共享性、独立性等一些特点。因此，在实际生产环境中，绝大数的数据是存储在数据库中的。</a:t>
            </a: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pandas 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支持</a:t>
            </a: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MySQL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Oracle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SQLite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等主流数据库的读写操作，本书介绍的是</a:t>
            </a:r>
            <a:r>
              <a:rPr lang="en-US" altLang="zh-CN" sz="18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MySQL</a:t>
            </a:r>
            <a:r>
              <a:rPr lang="zh-CN" altLang="zh-CN" sz="18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数据库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694" y="2820337"/>
            <a:ext cx="3258090" cy="21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6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读写数据库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7"/>
            <a:ext cx="2946680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读写函数或方法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521650"/>
              </p:ext>
            </p:extLst>
          </p:nvPr>
        </p:nvGraphicFramePr>
        <p:xfrm>
          <a:off x="1414686" y="2349673"/>
          <a:ext cx="9217023" cy="324036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1345553933"/>
                    </a:ext>
                  </a:extLst>
                </a:gridCol>
                <a:gridCol w="7128791">
                  <a:extLst>
                    <a:ext uri="{9D8B030D-6E8A-4147-A177-3AD203B41FA5}">
                      <a16:colId xmlns:a16="http://schemas.microsoft.com/office/drawing/2014/main" val="1515813387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函数</a:t>
                      </a:r>
                      <a:r>
                        <a:rPr lang="en-US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方法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705234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read_sql_table()</a:t>
                      </a:r>
                      <a:endParaRPr lang="zh-CN" sz="1600" kern="1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根据数据表名称读取数据库的数据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，并将读取的结果转换成一个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DataFrame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类的对象后返回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610938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read_sql_query()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根据</a:t>
                      </a:r>
                      <a:r>
                        <a:rPr lang="en-US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SQL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语句读取数据库的数据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，并将读取的结果转换成一个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DataFrame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类的对象后返回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509686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read_sql()</a:t>
                      </a:r>
                      <a:endParaRPr lang="zh-CN" sz="1600" kern="1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上述两个函数的结合，可以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根据数据表名称或</a:t>
                      </a:r>
                      <a:r>
                        <a:rPr lang="en-US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SQL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语句读取数据库的数据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92912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to_sql()</a:t>
                      </a:r>
                      <a:endParaRPr lang="zh-CN" sz="1600" kern="10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将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Series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类或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DataFrame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类的对象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写入到数据库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6652685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287706" y="5759950"/>
            <a:ext cx="9546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※ </a:t>
            </a:r>
            <a:r>
              <a:rPr lang="en-US" altLang="zh-CN" sz="16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read_sql_table</a:t>
            </a:r>
            <a:r>
              <a:rPr lang="en-US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sz="16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read_sql_query</a:t>
            </a:r>
            <a:r>
              <a:rPr lang="en-US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函数都可以将读取的数据转换为</a:t>
            </a:r>
            <a:r>
              <a:rPr lang="en-US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DataFrame</a:t>
            </a:r>
            <a:r>
              <a:rPr lang="zh-CN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对象，前者表示将整张表的数据转换成</a:t>
            </a:r>
            <a:r>
              <a:rPr lang="en-US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DataFrame</a:t>
            </a:r>
            <a:r>
              <a:rPr lang="zh-CN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类的对象，后者则表示将执行</a:t>
            </a:r>
            <a:r>
              <a:rPr lang="en-US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SQL</a:t>
            </a:r>
            <a:r>
              <a:rPr lang="zh-CN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语句的结果转换为</a:t>
            </a:r>
            <a:r>
              <a:rPr lang="en-US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DataFrame</a:t>
            </a:r>
            <a:r>
              <a:rPr lang="zh-CN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类的对象。</a:t>
            </a:r>
            <a:endParaRPr lang="zh-CN" altLang="en-US" sz="16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457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读写数据库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7"/>
            <a:ext cx="2946680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读写函数或方法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16225" y="2918912"/>
            <a:ext cx="66755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在连接</a:t>
            </a: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MySQL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数据库时需要用到</a:t>
            </a:r>
            <a:r>
              <a:rPr lang="en-US" altLang="zh-CN" sz="18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SQLAlchemy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18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PyMySQL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模块，其中</a:t>
            </a:r>
            <a:r>
              <a:rPr lang="en-US" altLang="zh-CN" sz="18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SQLAlchemy</a:t>
            </a:r>
            <a:r>
              <a:rPr lang="zh-CN" altLang="zh-CN" sz="18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模块提供了与不同数据库连接的功能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，而</a:t>
            </a:r>
            <a:r>
              <a:rPr lang="en-US" altLang="zh-CN" sz="18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PyMySQL</a:t>
            </a:r>
            <a:r>
              <a:rPr lang="zh-CN" altLang="zh-CN" sz="18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模块提供了</a:t>
            </a:r>
            <a:r>
              <a:rPr lang="en-US" altLang="zh-CN" sz="18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Python</a:t>
            </a:r>
            <a:r>
              <a:rPr lang="zh-CN" altLang="zh-CN" sz="18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操作</a:t>
            </a:r>
            <a:r>
              <a:rPr lang="en-US" altLang="zh-CN" sz="18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MySQL</a:t>
            </a:r>
            <a:r>
              <a:rPr lang="zh-CN" altLang="zh-CN" sz="18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数据库的功能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。如果当前的</a:t>
            </a: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Python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环境中没有这两个模块，则需要分别使用“</a:t>
            </a: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pip install </a:t>
            </a:r>
            <a:r>
              <a:rPr lang="en-US" altLang="zh-CN" sz="18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sqlalchemy</a:t>
            </a: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==1.4.39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”“</a:t>
            </a: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pip install </a:t>
            </a:r>
            <a:r>
              <a:rPr lang="en-US" altLang="zh-CN" sz="18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pymysql</a:t>
            </a:r>
            <a:r>
              <a:rPr lang="en-US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==1.0.2</a:t>
            </a:r>
            <a:r>
              <a:rPr lang="zh-CN" altLang="zh-CN" sz="18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”命令安装这几个模块。</a:t>
            </a:r>
          </a:p>
        </p:txBody>
      </p:sp>
      <p:grpSp>
        <p:nvGrpSpPr>
          <p:cNvPr id="9" name="Группа 65">
            <a:extLst>
              <a:ext uri="{FF2B5EF4-FFF2-40B4-BE49-F238E27FC236}">
                <a16:creationId xmlns:a16="http://schemas.microsoft.com/office/drawing/2014/main" id="{60A30B51-585D-B299-A3F2-0268BA0A90E9}"/>
              </a:ext>
            </a:extLst>
          </p:cNvPr>
          <p:cNvGrpSpPr/>
          <p:nvPr/>
        </p:nvGrpSpPr>
        <p:grpSpPr>
          <a:xfrm>
            <a:off x="1846734" y="2853730"/>
            <a:ext cx="1680756" cy="2528914"/>
            <a:chOff x="10248578" y="3546427"/>
            <a:chExt cx="4067901" cy="6120679"/>
          </a:xfrm>
        </p:grpSpPr>
        <p:grpSp>
          <p:nvGrpSpPr>
            <p:cNvPr id="10" name="Группа 66">
              <a:extLst>
                <a:ext uri="{FF2B5EF4-FFF2-40B4-BE49-F238E27FC236}">
                  <a16:creationId xmlns:a16="http://schemas.microsoft.com/office/drawing/2014/main" id="{ED98AC13-151D-F7E1-CCE5-52C194CA0E6E}"/>
                </a:ext>
              </a:extLst>
            </p:cNvPr>
            <p:cNvGrpSpPr/>
            <p:nvPr/>
          </p:nvGrpSpPr>
          <p:grpSpPr>
            <a:xfrm>
              <a:off x="10248578" y="3656158"/>
              <a:ext cx="4067901" cy="6010948"/>
              <a:chOff x="15868751" y="9379074"/>
              <a:chExt cx="1136650" cy="1679575"/>
            </a:xfrm>
          </p:grpSpPr>
          <p:sp>
            <p:nvSpPr>
              <p:cNvPr id="12" name="Freeform 917">
                <a:extLst>
                  <a:ext uri="{FF2B5EF4-FFF2-40B4-BE49-F238E27FC236}">
                    <a16:creationId xmlns:a16="http://schemas.microsoft.com/office/drawing/2014/main" id="{3D81C9B1-722E-55CB-0FAD-C0C80D587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8526" y="10871324"/>
                <a:ext cx="165100" cy="187325"/>
              </a:xfrm>
              <a:custGeom>
                <a:avLst/>
                <a:gdLst>
                  <a:gd name="T0" fmla="*/ 42 w 52"/>
                  <a:gd name="T1" fmla="*/ 34 h 59"/>
                  <a:gd name="T2" fmla="*/ 42 w 52"/>
                  <a:gd name="T3" fmla="*/ 10 h 59"/>
                  <a:gd name="T4" fmla="*/ 43 w 52"/>
                  <a:gd name="T5" fmla="*/ 4 h 59"/>
                  <a:gd name="T6" fmla="*/ 7 w 52"/>
                  <a:gd name="T7" fmla="*/ 0 h 59"/>
                  <a:gd name="T8" fmla="*/ 9 w 52"/>
                  <a:gd name="T9" fmla="*/ 10 h 59"/>
                  <a:gd name="T10" fmla="*/ 10 w 52"/>
                  <a:gd name="T11" fmla="*/ 34 h 59"/>
                  <a:gd name="T12" fmla="*/ 0 w 52"/>
                  <a:gd name="T13" fmla="*/ 51 h 59"/>
                  <a:gd name="T14" fmla="*/ 26 w 52"/>
                  <a:gd name="T15" fmla="*/ 57 h 59"/>
                  <a:gd name="T16" fmla="*/ 52 w 52"/>
                  <a:gd name="T17" fmla="*/ 51 h 59"/>
                  <a:gd name="T18" fmla="*/ 42 w 52"/>
                  <a:gd name="T19" fmla="*/ 3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9">
                    <a:moveTo>
                      <a:pt x="42" y="34"/>
                    </a:moveTo>
                    <a:cubicBezTo>
                      <a:pt x="42" y="29"/>
                      <a:pt x="41" y="22"/>
                      <a:pt x="42" y="10"/>
                    </a:cubicBezTo>
                    <a:cubicBezTo>
                      <a:pt x="43" y="8"/>
                      <a:pt x="43" y="6"/>
                      <a:pt x="43" y="4"/>
                    </a:cubicBezTo>
                    <a:cubicBezTo>
                      <a:pt x="35" y="3"/>
                      <a:pt x="21" y="2"/>
                      <a:pt x="7" y="0"/>
                    </a:cubicBezTo>
                    <a:cubicBezTo>
                      <a:pt x="8" y="3"/>
                      <a:pt x="9" y="6"/>
                      <a:pt x="9" y="10"/>
                    </a:cubicBezTo>
                    <a:cubicBezTo>
                      <a:pt x="11" y="22"/>
                      <a:pt x="10" y="29"/>
                      <a:pt x="10" y="34"/>
                    </a:cubicBezTo>
                    <a:cubicBezTo>
                      <a:pt x="4" y="38"/>
                      <a:pt x="0" y="44"/>
                      <a:pt x="0" y="51"/>
                    </a:cubicBezTo>
                    <a:cubicBezTo>
                      <a:pt x="0" y="59"/>
                      <a:pt x="11" y="57"/>
                      <a:pt x="26" y="57"/>
                    </a:cubicBezTo>
                    <a:cubicBezTo>
                      <a:pt x="40" y="57"/>
                      <a:pt x="52" y="59"/>
                      <a:pt x="52" y="51"/>
                    </a:cubicBezTo>
                    <a:cubicBezTo>
                      <a:pt x="52" y="44"/>
                      <a:pt x="48" y="38"/>
                      <a:pt x="42" y="34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3" name="Freeform 918">
                <a:extLst>
                  <a:ext uri="{FF2B5EF4-FFF2-40B4-BE49-F238E27FC236}">
                    <a16:creationId xmlns:a16="http://schemas.microsoft.com/office/drawing/2014/main" id="{8A09C348-1A61-2263-59ED-EDB2DF9CC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75126" y="9379074"/>
                <a:ext cx="930275" cy="1676400"/>
              </a:xfrm>
              <a:custGeom>
                <a:avLst/>
                <a:gdLst>
                  <a:gd name="T0" fmla="*/ 229 w 293"/>
                  <a:gd name="T1" fmla="*/ 347 h 528"/>
                  <a:gd name="T2" fmla="*/ 271 w 293"/>
                  <a:gd name="T3" fmla="*/ 308 h 528"/>
                  <a:gd name="T4" fmla="*/ 189 w 293"/>
                  <a:gd name="T5" fmla="*/ 215 h 528"/>
                  <a:gd name="T6" fmla="*/ 276 w 293"/>
                  <a:gd name="T7" fmla="*/ 100 h 528"/>
                  <a:gd name="T8" fmla="*/ 76 w 293"/>
                  <a:gd name="T9" fmla="*/ 100 h 528"/>
                  <a:gd name="T10" fmla="*/ 141 w 293"/>
                  <a:gd name="T11" fmla="*/ 215 h 528"/>
                  <a:gd name="T12" fmla="*/ 19 w 293"/>
                  <a:gd name="T13" fmla="*/ 284 h 528"/>
                  <a:gd name="T14" fmla="*/ 1 w 293"/>
                  <a:gd name="T15" fmla="*/ 294 h 528"/>
                  <a:gd name="T16" fmla="*/ 7 w 293"/>
                  <a:gd name="T17" fmla="*/ 302 h 528"/>
                  <a:gd name="T18" fmla="*/ 10 w 293"/>
                  <a:gd name="T19" fmla="*/ 295 h 528"/>
                  <a:gd name="T20" fmla="*/ 8 w 293"/>
                  <a:gd name="T21" fmla="*/ 315 h 528"/>
                  <a:gd name="T22" fmla="*/ 16 w 293"/>
                  <a:gd name="T23" fmla="*/ 302 h 528"/>
                  <a:gd name="T24" fmla="*/ 18 w 293"/>
                  <a:gd name="T25" fmla="*/ 302 h 528"/>
                  <a:gd name="T26" fmla="*/ 25 w 293"/>
                  <a:gd name="T27" fmla="*/ 320 h 528"/>
                  <a:gd name="T28" fmla="*/ 27 w 293"/>
                  <a:gd name="T29" fmla="*/ 300 h 528"/>
                  <a:gd name="T30" fmla="*/ 34 w 293"/>
                  <a:gd name="T31" fmla="*/ 317 h 528"/>
                  <a:gd name="T32" fmla="*/ 43 w 293"/>
                  <a:gd name="T33" fmla="*/ 292 h 528"/>
                  <a:gd name="T34" fmla="*/ 45 w 293"/>
                  <a:gd name="T35" fmla="*/ 293 h 528"/>
                  <a:gd name="T36" fmla="*/ 56 w 293"/>
                  <a:gd name="T37" fmla="*/ 299 h 528"/>
                  <a:gd name="T38" fmla="*/ 89 w 293"/>
                  <a:gd name="T39" fmla="*/ 264 h 528"/>
                  <a:gd name="T40" fmla="*/ 116 w 293"/>
                  <a:gd name="T41" fmla="*/ 308 h 528"/>
                  <a:gd name="T42" fmla="*/ 135 w 293"/>
                  <a:gd name="T43" fmla="*/ 439 h 528"/>
                  <a:gd name="T44" fmla="*/ 214 w 293"/>
                  <a:gd name="T45" fmla="*/ 467 h 528"/>
                  <a:gd name="T46" fmla="*/ 220 w 293"/>
                  <a:gd name="T47" fmla="*/ 496 h 528"/>
                  <a:gd name="T48" fmla="*/ 257 w 293"/>
                  <a:gd name="T49" fmla="*/ 488 h 528"/>
                  <a:gd name="T50" fmla="*/ 238 w 293"/>
                  <a:gd name="T51" fmla="*/ 434 h 528"/>
                  <a:gd name="T52" fmla="*/ 203 w 293"/>
                  <a:gd name="T53" fmla="*/ 424 h 528"/>
                  <a:gd name="T54" fmla="*/ 171 w 293"/>
                  <a:gd name="T55" fmla="*/ 375 h 528"/>
                  <a:gd name="T56" fmla="*/ 208 w 293"/>
                  <a:gd name="T57" fmla="*/ 420 h 528"/>
                  <a:gd name="T58" fmla="*/ 224 w 293"/>
                  <a:gd name="T59" fmla="*/ 413 h 528"/>
                  <a:gd name="T60" fmla="*/ 223 w 293"/>
                  <a:gd name="T61" fmla="*/ 351 h 528"/>
                  <a:gd name="T62" fmla="*/ 212 w 293"/>
                  <a:gd name="T63" fmla="*/ 316 h 528"/>
                  <a:gd name="T64" fmla="*/ 211 w 293"/>
                  <a:gd name="T65" fmla="*/ 314 h 528"/>
                  <a:gd name="T66" fmla="*/ 219 w 293"/>
                  <a:gd name="T67" fmla="*/ 295 h 528"/>
                  <a:gd name="T68" fmla="*/ 261 w 293"/>
                  <a:gd name="T69" fmla="*/ 276 h 528"/>
                  <a:gd name="T70" fmla="*/ 236 w 293"/>
                  <a:gd name="T71" fmla="*/ 296 h 528"/>
                  <a:gd name="T72" fmla="*/ 216 w 293"/>
                  <a:gd name="T73" fmla="*/ 311 h 528"/>
                  <a:gd name="T74" fmla="*/ 218 w 293"/>
                  <a:gd name="T75" fmla="*/ 318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3" h="528">
                    <a:moveTo>
                      <a:pt x="218" y="318"/>
                    </a:moveTo>
                    <a:cubicBezTo>
                      <a:pt x="216" y="324"/>
                      <a:pt x="222" y="348"/>
                      <a:pt x="229" y="347"/>
                    </a:cubicBezTo>
                    <a:cubicBezTo>
                      <a:pt x="239" y="345"/>
                      <a:pt x="252" y="333"/>
                      <a:pt x="258" y="326"/>
                    </a:cubicBezTo>
                    <a:cubicBezTo>
                      <a:pt x="266" y="316"/>
                      <a:pt x="266" y="315"/>
                      <a:pt x="271" y="308"/>
                    </a:cubicBezTo>
                    <a:cubicBezTo>
                      <a:pt x="275" y="301"/>
                      <a:pt x="293" y="280"/>
                      <a:pt x="291" y="273"/>
                    </a:cubicBezTo>
                    <a:cubicBezTo>
                      <a:pt x="283" y="246"/>
                      <a:pt x="218" y="222"/>
                      <a:pt x="189" y="215"/>
                    </a:cubicBezTo>
                    <a:cubicBezTo>
                      <a:pt x="186" y="215"/>
                      <a:pt x="186" y="205"/>
                      <a:pt x="191" y="199"/>
                    </a:cubicBezTo>
                    <a:cubicBezTo>
                      <a:pt x="239" y="192"/>
                      <a:pt x="276" y="151"/>
                      <a:pt x="276" y="100"/>
                    </a:cubicBezTo>
                    <a:cubicBezTo>
                      <a:pt x="276" y="45"/>
                      <a:pt x="231" y="0"/>
                      <a:pt x="176" y="0"/>
                    </a:cubicBezTo>
                    <a:cubicBezTo>
                      <a:pt x="121" y="0"/>
                      <a:pt x="76" y="45"/>
                      <a:pt x="76" y="100"/>
                    </a:cubicBezTo>
                    <a:cubicBezTo>
                      <a:pt x="76" y="144"/>
                      <a:pt x="103" y="180"/>
                      <a:pt x="142" y="194"/>
                    </a:cubicBezTo>
                    <a:cubicBezTo>
                      <a:pt x="146" y="201"/>
                      <a:pt x="147" y="215"/>
                      <a:pt x="141" y="215"/>
                    </a:cubicBezTo>
                    <a:cubicBezTo>
                      <a:pt x="107" y="218"/>
                      <a:pt x="92" y="228"/>
                      <a:pt x="85" y="233"/>
                    </a:cubicBezTo>
                    <a:cubicBezTo>
                      <a:pt x="74" y="242"/>
                      <a:pt x="33" y="275"/>
                      <a:pt x="19" y="284"/>
                    </a:cubicBezTo>
                    <a:cubicBezTo>
                      <a:pt x="18" y="284"/>
                      <a:pt x="18" y="284"/>
                      <a:pt x="18" y="284"/>
                    </a:cubicBezTo>
                    <a:cubicBezTo>
                      <a:pt x="5" y="286"/>
                      <a:pt x="1" y="291"/>
                      <a:pt x="1" y="294"/>
                    </a:cubicBezTo>
                    <a:cubicBezTo>
                      <a:pt x="1" y="301"/>
                      <a:pt x="1" y="301"/>
                      <a:pt x="1" y="301"/>
                    </a:cubicBezTo>
                    <a:cubicBezTo>
                      <a:pt x="0" y="307"/>
                      <a:pt x="6" y="308"/>
                      <a:pt x="7" y="302"/>
                    </a:cubicBezTo>
                    <a:cubicBezTo>
                      <a:pt x="7" y="302"/>
                      <a:pt x="7" y="305"/>
                      <a:pt x="8" y="298"/>
                    </a:cubicBezTo>
                    <a:cubicBezTo>
                      <a:pt x="8" y="297"/>
                      <a:pt x="9" y="296"/>
                      <a:pt x="10" y="295"/>
                    </a:cubicBezTo>
                    <a:cubicBezTo>
                      <a:pt x="9" y="296"/>
                      <a:pt x="9" y="297"/>
                      <a:pt x="8" y="298"/>
                    </a:cubicBezTo>
                    <a:cubicBezTo>
                      <a:pt x="8" y="306"/>
                      <a:pt x="8" y="315"/>
                      <a:pt x="8" y="315"/>
                    </a:cubicBezTo>
                    <a:cubicBezTo>
                      <a:pt x="7" y="321"/>
                      <a:pt x="15" y="322"/>
                      <a:pt x="16" y="316"/>
                    </a:cubicBezTo>
                    <a:cubicBezTo>
                      <a:pt x="16" y="316"/>
                      <a:pt x="15" y="310"/>
                      <a:pt x="16" y="302"/>
                    </a:cubicBezTo>
                    <a:cubicBezTo>
                      <a:pt x="16" y="301"/>
                      <a:pt x="18" y="299"/>
                      <a:pt x="19" y="298"/>
                    </a:cubicBezTo>
                    <a:cubicBezTo>
                      <a:pt x="18" y="299"/>
                      <a:pt x="18" y="301"/>
                      <a:pt x="18" y="302"/>
                    </a:cubicBezTo>
                    <a:cubicBezTo>
                      <a:pt x="17" y="309"/>
                      <a:pt x="17" y="319"/>
                      <a:pt x="17" y="319"/>
                    </a:cubicBezTo>
                    <a:cubicBezTo>
                      <a:pt x="16" y="325"/>
                      <a:pt x="24" y="326"/>
                      <a:pt x="25" y="320"/>
                    </a:cubicBezTo>
                    <a:cubicBezTo>
                      <a:pt x="25" y="320"/>
                      <a:pt x="25" y="311"/>
                      <a:pt x="26" y="303"/>
                    </a:cubicBezTo>
                    <a:cubicBezTo>
                      <a:pt x="26" y="302"/>
                      <a:pt x="26" y="301"/>
                      <a:pt x="27" y="300"/>
                    </a:cubicBezTo>
                    <a:cubicBezTo>
                      <a:pt x="27" y="308"/>
                      <a:pt x="26" y="316"/>
                      <a:pt x="26" y="316"/>
                    </a:cubicBezTo>
                    <a:cubicBezTo>
                      <a:pt x="26" y="322"/>
                      <a:pt x="34" y="323"/>
                      <a:pt x="34" y="317"/>
                    </a:cubicBezTo>
                    <a:cubicBezTo>
                      <a:pt x="34" y="317"/>
                      <a:pt x="35" y="308"/>
                      <a:pt x="35" y="300"/>
                    </a:cubicBezTo>
                    <a:cubicBezTo>
                      <a:pt x="36" y="297"/>
                      <a:pt x="40" y="292"/>
                      <a:pt x="43" y="292"/>
                    </a:cubicBezTo>
                    <a:cubicBezTo>
                      <a:pt x="46" y="292"/>
                      <a:pt x="49" y="290"/>
                      <a:pt x="49" y="290"/>
                    </a:cubicBezTo>
                    <a:cubicBezTo>
                      <a:pt x="49" y="293"/>
                      <a:pt x="47" y="293"/>
                      <a:pt x="45" y="293"/>
                    </a:cubicBezTo>
                    <a:cubicBezTo>
                      <a:pt x="39" y="293"/>
                      <a:pt x="39" y="302"/>
                      <a:pt x="45" y="302"/>
                    </a:cubicBezTo>
                    <a:cubicBezTo>
                      <a:pt x="45" y="302"/>
                      <a:pt x="54" y="301"/>
                      <a:pt x="56" y="299"/>
                    </a:cubicBezTo>
                    <a:cubicBezTo>
                      <a:pt x="59" y="294"/>
                      <a:pt x="59" y="289"/>
                      <a:pt x="55" y="285"/>
                    </a:cubicBezTo>
                    <a:cubicBezTo>
                      <a:pt x="62" y="280"/>
                      <a:pt x="75" y="275"/>
                      <a:pt x="89" y="264"/>
                    </a:cubicBezTo>
                    <a:cubicBezTo>
                      <a:pt x="102" y="254"/>
                      <a:pt x="112" y="255"/>
                      <a:pt x="113" y="259"/>
                    </a:cubicBezTo>
                    <a:cubicBezTo>
                      <a:pt x="114" y="264"/>
                      <a:pt x="115" y="288"/>
                      <a:pt x="116" y="308"/>
                    </a:cubicBezTo>
                    <a:cubicBezTo>
                      <a:pt x="118" y="330"/>
                      <a:pt x="112" y="350"/>
                      <a:pt x="113" y="370"/>
                    </a:cubicBezTo>
                    <a:cubicBezTo>
                      <a:pt x="113" y="388"/>
                      <a:pt x="120" y="423"/>
                      <a:pt x="135" y="439"/>
                    </a:cubicBezTo>
                    <a:cubicBezTo>
                      <a:pt x="142" y="447"/>
                      <a:pt x="150" y="453"/>
                      <a:pt x="157" y="457"/>
                    </a:cubicBezTo>
                    <a:cubicBezTo>
                      <a:pt x="180" y="466"/>
                      <a:pt x="204" y="467"/>
                      <a:pt x="214" y="467"/>
                    </a:cubicBezTo>
                    <a:cubicBezTo>
                      <a:pt x="232" y="467"/>
                      <a:pt x="227" y="479"/>
                      <a:pt x="226" y="482"/>
                    </a:cubicBezTo>
                    <a:cubicBezTo>
                      <a:pt x="225" y="490"/>
                      <a:pt x="222" y="493"/>
                      <a:pt x="220" y="496"/>
                    </a:cubicBezTo>
                    <a:cubicBezTo>
                      <a:pt x="214" y="509"/>
                      <a:pt x="223" y="527"/>
                      <a:pt x="235" y="527"/>
                    </a:cubicBezTo>
                    <a:cubicBezTo>
                      <a:pt x="246" y="528"/>
                      <a:pt x="252" y="504"/>
                      <a:pt x="257" y="488"/>
                    </a:cubicBezTo>
                    <a:cubicBezTo>
                      <a:pt x="262" y="472"/>
                      <a:pt x="274" y="436"/>
                      <a:pt x="244" y="434"/>
                    </a:cubicBezTo>
                    <a:cubicBezTo>
                      <a:pt x="243" y="434"/>
                      <a:pt x="241" y="434"/>
                      <a:pt x="238" y="434"/>
                    </a:cubicBezTo>
                    <a:cubicBezTo>
                      <a:pt x="238" y="434"/>
                      <a:pt x="238" y="434"/>
                      <a:pt x="238" y="434"/>
                    </a:cubicBezTo>
                    <a:cubicBezTo>
                      <a:pt x="230" y="434"/>
                      <a:pt x="213" y="430"/>
                      <a:pt x="203" y="424"/>
                    </a:cubicBezTo>
                    <a:cubicBezTo>
                      <a:pt x="196" y="420"/>
                      <a:pt x="182" y="413"/>
                      <a:pt x="178" y="412"/>
                    </a:cubicBezTo>
                    <a:cubicBezTo>
                      <a:pt x="177" y="384"/>
                      <a:pt x="170" y="374"/>
                      <a:pt x="171" y="375"/>
                    </a:cubicBezTo>
                    <a:cubicBezTo>
                      <a:pt x="177" y="382"/>
                      <a:pt x="181" y="390"/>
                      <a:pt x="183" y="409"/>
                    </a:cubicBezTo>
                    <a:cubicBezTo>
                      <a:pt x="192" y="412"/>
                      <a:pt x="201" y="416"/>
                      <a:pt x="208" y="420"/>
                    </a:cubicBezTo>
                    <a:cubicBezTo>
                      <a:pt x="212" y="423"/>
                      <a:pt x="217" y="424"/>
                      <a:pt x="222" y="426"/>
                    </a:cubicBezTo>
                    <a:cubicBezTo>
                      <a:pt x="223" y="422"/>
                      <a:pt x="224" y="417"/>
                      <a:pt x="224" y="413"/>
                    </a:cubicBezTo>
                    <a:cubicBezTo>
                      <a:pt x="227" y="396"/>
                      <a:pt x="224" y="368"/>
                      <a:pt x="224" y="368"/>
                    </a:cubicBezTo>
                    <a:cubicBezTo>
                      <a:pt x="224" y="368"/>
                      <a:pt x="224" y="360"/>
                      <a:pt x="223" y="351"/>
                    </a:cubicBezTo>
                    <a:cubicBezTo>
                      <a:pt x="222" y="350"/>
                      <a:pt x="221" y="349"/>
                      <a:pt x="220" y="348"/>
                    </a:cubicBezTo>
                    <a:cubicBezTo>
                      <a:pt x="214" y="341"/>
                      <a:pt x="211" y="323"/>
                      <a:pt x="212" y="316"/>
                    </a:cubicBezTo>
                    <a:cubicBezTo>
                      <a:pt x="212" y="316"/>
                      <a:pt x="212" y="316"/>
                      <a:pt x="212" y="316"/>
                    </a:cubicBezTo>
                    <a:cubicBezTo>
                      <a:pt x="212" y="315"/>
                      <a:pt x="211" y="315"/>
                      <a:pt x="211" y="314"/>
                    </a:cubicBezTo>
                    <a:cubicBezTo>
                      <a:pt x="209" y="310"/>
                      <a:pt x="209" y="306"/>
                      <a:pt x="211" y="302"/>
                    </a:cubicBezTo>
                    <a:cubicBezTo>
                      <a:pt x="213" y="300"/>
                      <a:pt x="216" y="297"/>
                      <a:pt x="219" y="295"/>
                    </a:cubicBezTo>
                    <a:cubicBezTo>
                      <a:pt x="219" y="284"/>
                      <a:pt x="220" y="275"/>
                      <a:pt x="219" y="268"/>
                    </a:cubicBezTo>
                    <a:cubicBezTo>
                      <a:pt x="227" y="273"/>
                      <a:pt x="260" y="274"/>
                      <a:pt x="261" y="276"/>
                    </a:cubicBezTo>
                    <a:cubicBezTo>
                      <a:pt x="261" y="277"/>
                      <a:pt x="258" y="290"/>
                      <a:pt x="255" y="292"/>
                    </a:cubicBezTo>
                    <a:cubicBezTo>
                      <a:pt x="246" y="297"/>
                      <a:pt x="241" y="297"/>
                      <a:pt x="236" y="296"/>
                    </a:cubicBezTo>
                    <a:cubicBezTo>
                      <a:pt x="230" y="296"/>
                      <a:pt x="219" y="300"/>
                      <a:pt x="217" y="305"/>
                    </a:cubicBezTo>
                    <a:cubicBezTo>
                      <a:pt x="215" y="308"/>
                      <a:pt x="216" y="310"/>
                      <a:pt x="216" y="311"/>
                    </a:cubicBezTo>
                    <a:cubicBezTo>
                      <a:pt x="218" y="315"/>
                      <a:pt x="230" y="306"/>
                      <a:pt x="231" y="306"/>
                    </a:cubicBezTo>
                    <a:cubicBezTo>
                      <a:pt x="236" y="305"/>
                      <a:pt x="219" y="313"/>
                      <a:pt x="218" y="318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4" name="Freeform 919">
                <a:extLst>
                  <a:ext uri="{FF2B5EF4-FFF2-40B4-BE49-F238E27FC236}">
                    <a16:creationId xmlns:a16="http://schemas.microsoft.com/office/drawing/2014/main" id="{BC0E9E5E-9F0D-8651-57EE-D6254D477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8751" y="10306174"/>
                <a:ext cx="581025" cy="746125"/>
              </a:xfrm>
              <a:custGeom>
                <a:avLst/>
                <a:gdLst>
                  <a:gd name="T0" fmla="*/ 176 w 183"/>
                  <a:gd name="T1" fmla="*/ 198 h 235"/>
                  <a:gd name="T2" fmla="*/ 154 w 183"/>
                  <a:gd name="T3" fmla="*/ 198 h 235"/>
                  <a:gd name="T4" fmla="*/ 147 w 183"/>
                  <a:gd name="T5" fmla="*/ 191 h 235"/>
                  <a:gd name="T6" fmla="*/ 147 w 183"/>
                  <a:gd name="T7" fmla="*/ 6 h 235"/>
                  <a:gd name="T8" fmla="*/ 141 w 183"/>
                  <a:gd name="T9" fmla="*/ 0 h 235"/>
                  <a:gd name="T10" fmla="*/ 129 w 183"/>
                  <a:gd name="T11" fmla="*/ 0 h 235"/>
                  <a:gd name="T12" fmla="*/ 126 w 183"/>
                  <a:gd name="T13" fmla="*/ 10 h 235"/>
                  <a:gd name="T14" fmla="*/ 110 w 183"/>
                  <a:gd name="T15" fmla="*/ 16 h 235"/>
                  <a:gd name="T16" fmla="*/ 109 w 183"/>
                  <a:gd name="T17" fmla="*/ 16 h 235"/>
                  <a:gd name="T18" fmla="*/ 106 w 183"/>
                  <a:gd name="T19" fmla="*/ 15 h 235"/>
                  <a:gd name="T20" fmla="*/ 105 w 183"/>
                  <a:gd name="T21" fmla="*/ 25 h 235"/>
                  <a:gd name="T22" fmla="*/ 105 w 183"/>
                  <a:gd name="T23" fmla="*/ 26 h 235"/>
                  <a:gd name="T24" fmla="*/ 105 w 183"/>
                  <a:gd name="T25" fmla="*/ 26 h 235"/>
                  <a:gd name="T26" fmla="*/ 95 w 183"/>
                  <a:gd name="T27" fmla="*/ 35 h 235"/>
                  <a:gd name="T28" fmla="*/ 93 w 183"/>
                  <a:gd name="T29" fmla="*/ 35 h 235"/>
                  <a:gd name="T30" fmla="*/ 85 w 183"/>
                  <a:gd name="T31" fmla="*/ 38 h 235"/>
                  <a:gd name="T32" fmla="*/ 78 w 183"/>
                  <a:gd name="T33" fmla="*/ 35 h 235"/>
                  <a:gd name="T34" fmla="*/ 77 w 183"/>
                  <a:gd name="T35" fmla="*/ 34 h 235"/>
                  <a:gd name="T36" fmla="*/ 76 w 183"/>
                  <a:gd name="T37" fmla="*/ 34 h 235"/>
                  <a:gd name="T38" fmla="*/ 69 w 183"/>
                  <a:gd name="T39" fmla="*/ 30 h 235"/>
                  <a:gd name="T40" fmla="*/ 67 w 183"/>
                  <a:gd name="T41" fmla="*/ 23 h 235"/>
                  <a:gd name="T42" fmla="*/ 67 w 183"/>
                  <a:gd name="T43" fmla="*/ 20 h 235"/>
                  <a:gd name="T44" fmla="*/ 62 w 183"/>
                  <a:gd name="T45" fmla="*/ 17 h 235"/>
                  <a:gd name="T46" fmla="*/ 60 w 183"/>
                  <a:gd name="T47" fmla="*/ 10 h 235"/>
                  <a:gd name="T48" fmla="*/ 60 w 183"/>
                  <a:gd name="T49" fmla="*/ 1 h 235"/>
                  <a:gd name="T50" fmla="*/ 60 w 183"/>
                  <a:gd name="T51" fmla="*/ 0 h 235"/>
                  <a:gd name="T52" fmla="*/ 7 w 183"/>
                  <a:gd name="T53" fmla="*/ 0 h 235"/>
                  <a:gd name="T54" fmla="*/ 0 w 183"/>
                  <a:gd name="T55" fmla="*/ 6 h 235"/>
                  <a:gd name="T56" fmla="*/ 0 w 183"/>
                  <a:gd name="T57" fmla="*/ 30 h 235"/>
                  <a:gd name="T58" fmla="*/ 7 w 183"/>
                  <a:gd name="T59" fmla="*/ 37 h 235"/>
                  <a:gd name="T60" fmla="*/ 29 w 183"/>
                  <a:gd name="T61" fmla="*/ 37 h 235"/>
                  <a:gd name="T62" fmla="*/ 36 w 183"/>
                  <a:gd name="T63" fmla="*/ 43 h 235"/>
                  <a:gd name="T64" fmla="*/ 36 w 183"/>
                  <a:gd name="T65" fmla="*/ 191 h 235"/>
                  <a:gd name="T66" fmla="*/ 29 w 183"/>
                  <a:gd name="T67" fmla="*/ 198 h 235"/>
                  <a:gd name="T68" fmla="*/ 7 w 183"/>
                  <a:gd name="T69" fmla="*/ 198 h 235"/>
                  <a:gd name="T70" fmla="*/ 0 w 183"/>
                  <a:gd name="T71" fmla="*/ 204 h 235"/>
                  <a:gd name="T72" fmla="*/ 0 w 183"/>
                  <a:gd name="T73" fmla="*/ 228 h 235"/>
                  <a:gd name="T74" fmla="*/ 7 w 183"/>
                  <a:gd name="T75" fmla="*/ 235 h 235"/>
                  <a:gd name="T76" fmla="*/ 176 w 183"/>
                  <a:gd name="T77" fmla="*/ 235 h 235"/>
                  <a:gd name="T78" fmla="*/ 183 w 183"/>
                  <a:gd name="T79" fmla="*/ 228 h 235"/>
                  <a:gd name="T80" fmla="*/ 183 w 183"/>
                  <a:gd name="T81" fmla="*/ 204 h 235"/>
                  <a:gd name="T82" fmla="*/ 176 w 183"/>
                  <a:gd name="T83" fmla="*/ 19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3" h="235">
                    <a:moveTo>
                      <a:pt x="176" y="198"/>
                    </a:moveTo>
                    <a:cubicBezTo>
                      <a:pt x="154" y="198"/>
                      <a:pt x="154" y="198"/>
                      <a:pt x="154" y="198"/>
                    </a:cubicBezTo>
                    <a:cubicBezTo>
                      <a:pt x="150" y="198"/>
                      <a:pt x="147" y="195"/>
                      <a:pt x="147" y="191"/>
                    </a:cubicBezTo>
                    <a:cubicBezTo>
                      <a:pt x="147" y="6"/>
                      <a:pt x="147" y="6"/>
                      <a:pt x="147" y="6"/>
                    </a:cubicBezTo>
                    <a:cubicBezTo>
                      <a:pt x="147" y="3"/>
                      <a:pt x="144" y="0"/>
                      <a:pt x="141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3"/>
                      <a:pt x="128" y="6"/>
                      <a:pt x="126" y="10"/>
                    </a:cubicBezTo>
                    <a:cubicBezTo>
                      <a:pt x="124" y="13"/>
                      <a:pt x="118" y="15"/>
                      <a:pt x="110" y="16"/>
                    </a:cubicBezTo>
                    <a:cubicBezTo>
                      <a:pt x="110" y="16"/>
                      <a:pt x="110" y="16"/>
                      <a:pt x="109" y="16"/>
                    </a:cubicBezTo>
                    <a:cubicBezTo>
                      <a:pt x="108" y="16"/>
                      <a:pt x="107" y="15"/>
                      <a:pt x="106" y="15"/>
                    </a:cubicBezTo>
                    <a:cubicBezTo>
                      <a:pt x="105" y="20"/>
                      <a:pt x="105" y="25"/>
                      <a:pt x="105" y="25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5" y="32"/>
                      <a:pt x="100" y="36"/>
                      <a:pt x="95" y="35"/>
                    </a:cubicBezTo>
                    <a:cubicBezTo>
                      <a:pt x="94" y="35"/>
                      <a:pt x="94" y="35"/>
                      <a:pt x="93" y="35"/>
                    </a:cubicBezTo>
                    <a:cubicBezTo>
                      <a:pt x="91" y="37"/>
                      <a:pt x="88" y="38"/>
                      <a:pt x="85" y="38"/>
                    </a:cubicBezTo>
                    <a:cubicBezTo>
                      <a:pt x="82" y="38"/>
                      <a:pt x="80" y="37"/>
                      <a:pt x="78" y="35"/>
                    </a:cubicBezTo>
                    <a:cubicBezTo>
                      <a:pt x="78" y="35"/>
                      <a:pt x="78" y="34"/>
                      <a:pt x="77" y="34"/>
                    </a:cubicBezTo>
                    <a:cubicBezTo>
                      <a:pt x="77" y="34"/>
                      <a:pt x="76" y="34"/>
                      <a:pt x="76" y="34"/>
                    </a:cubicBezTo>
                    <a:cubicBezTo>
                      <a:pt x="73" y="34"/>
                      <a:pt x="71" y="33"/>
                      <a:pt x="69" y="30"/>
                    </a:cubicBezTo>
                    <a:cubicBezTo>
                      <a:pt x="67" y="28"/>
                      <a:pt x="66" y="26"/>
                      <a:pt x="67" y="23"/>
                    </a:cubicBezTo>
                    <a:cubicBezTo>
                      <a:pt x="67" y="22"/>
                      <a:pt x="67" y="21"/>
                      <a:pt x="67" y="20"/>
                    </a:cubicBezTo>
                    <a:cubicBezTo>
                      <a:pt x="65" y="20"/>
                      <a:pt x="63" y="19"/>
                      <a:pt x="62" y="17"/>
                    </a:cubicBezTo>
                    <a:cubicBezTo>
                      <a:pt x="60" y="15"/>
                      <a:pt x="60" y="12"/>
                      <a:pt x="60" y="10"/>
                    </a:cubicBezTo>
                    <a:cubicBezTo>
                      <a:pt x="60" y="8"/>
                      <a:pt x="60" y="5"/>
                      <a:pt x="60" y="1"/>
                    </a:cubicBezTo>
                    <a:cubicBezTo>
                      <a:pt x="60" y="1"/>
                      <a:pt x="60" y="0"/>
                      <a:pt x="6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3" y="37"/>
                      <a:pt x="7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3" y="37"/>
                      <a:pt x="36" y="40"/>
                      <a:pt x="36" y="43"/>
                    </a:cubicBezTo>
                    <a:cubicBezTo>
                      <a:pt x="36" y="191"/>
                      <a:pt x="36" y="191"/>
                      <a:pt x="36" y="191"/>
                    </a:cubicBezTo>
                    <a:cubicBezTo>
                      <a:pt x="36" y="195"/>
                      <a:pt x="33" y="198"/>
                      <a:pt x="29" y="198"/>
                    </a:cubicBezTo>
                    <a:cubicBezTo>
                      <a:pt x="7" y="198"/>
                      <a:pt x="7" y="198"/>
                      <a:pt x="7" y="198"/>
                    </a:cubicBezTo>
                    <a:cubicBezTo>
                      <a:pt x="3" y="198"/>
                      <a:pt x="0" y="201"/>
                      <a:pt x="0" y="204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0" y="232"/>
                      <a:pt x="3" y="235"/>
                      <a:pt x="7" y="235"/>
                    </a:cubicBezTo>
                    <a:cubicBezTo>
                      <a:pt x="176" y="235"/>
                      <a:pt x="176" y="235"/>
                      <a:pt x="176" y="235"/>
                    </a:cubicBezTo>
                    <a:cubicBezTo>
                      <a:pt x="180" y="235"/>
                      <a:pt x="183" y="232"/>
                      <a:pt x="183" y="228"/>
                    </a:cubicBezTo>
                    <a:cubicBezTo>
                      <a:pt x="183" y="204"/>
                      <a:pt x="183" y="204"/>
                      <a:pt x="183" y="204"/>
                    </a:cubicBezTo>
                    <a:cubicBezTo>
                      <a:pt x="183" y="201"/>
                      <a:pt x="180" y="198"/>
                      <a:pt x="176" y="198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5" name="Oval 920">
                <a:extLst>
                  <a:ext uri="{FF2B5EF4-FFF2-40B4-BE49-F238E27FC236}">
                    <a16:creationId xmlns:a16="http://schemas.microsoft.com/office/drawing/2014/main" id="{D7237683-5E18-C587-F8EE-8E1DCD35A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7176" y="9807699"/>
                <a:ext cx="384175" cy="381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</p:grpSp>
        <p:sp>
          <p:nvSpPr>
            <p:cNvPr id="11" name="Овал 67">
              <a:extLst>
                <a:ext uri="{FF2B5EF4-FFF2-40B4-BE49-F238E27FC236}">
                  <a16:creationId xmlns:a16="http://schemas.microsoft.com/office/drawing/2014/main" id="{98030250-CC27-990D-779E-A9B1B3A6D36A}"/>
                </a:ext>
              </a:extLst>
            </p:cNvPr>
            <p:cNvSpPr/>
            <p:nvPr/>
          </p:nvSpPr>
          <p:spPr>
            <a:xfrm rot="10800000">
              <a:off x="12001341" y="3546427"/>
              <a:ext cx="2135669" cy="1941517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62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读写数据库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561097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to_sql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方法向数据库写入数据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93144"/>
            <a:ext cx="99784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to_sql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方法的功能是将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类或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以数据表的形式写入到数据库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853730"/>
            <a:ext cx="9560028" cy="1015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424653" y="3001475"/>
            <a:ext cx="9299798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to_sql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name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con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schema = None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if_exists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='fail'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index = True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</a:p>
          <a:p>
            <a:pPr algn="ctr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index_label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None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chunksize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None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dtype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None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3976928"/>
            <a:ext cx="954636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数据表的名称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数据库的连接信息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。该参数的值可以是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Engine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类或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Connection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类的对象。若希望创建一个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Engine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类的对象，则需要通过</a:t>
            </a: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create_engine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函数实现，该函数需要接收一个符合格式要求的字符串，具体格式为“数据库类型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数据库驱动名称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://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用户名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密码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@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机器地址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端口号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数据库名”。</a:t>
            </a:r>
          </a:p>
        </p:txBody>
      </p:sp>
    </p:spTree>
    <p:extLst>
      <p:ext uri="{BB962C8B-B14F-4D97-AF65-F5344CB8AC3E}">
        <p14:creationId xmlns:p14="http://schemas.microsoft.com/office/powerpoint/2010/main" val="96773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数据结构</a:t>
            </a:r>
            <a:endParaRPr lang="en-GB" altLang="zh-CN" sz="4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1126654" y="2968089"/>
            <a:ext cx="2232248" cy="923330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10.1</a:t>
            </a:r>
            <a:endParaRPr lang="en-US" altLang="en-GB" sz="5400" b="1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读写数据库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561097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to_sql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方法向数据库写入数据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93144"/>
            <a:ext cx="99784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to_sql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方法的功能是将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类或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以数据表的形式写入到数据库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853730"/>
            <a:ext cx="9560028" cy="1015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424653" y="3001475"/>
            <a:ext cx="9299798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to_sql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name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con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schema = None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if_exists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='fail'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index = True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</a:p>
          <a:p>
            <a:pPr algn="ctr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index_label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None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chunksize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None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dtype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None</a:t>
            </a:r>
            <a:r>
              <a:rPr lang="zh-CN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3976928"/>
            <a:ext cx="95463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if_exists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：当数据表存在时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如何操作数据表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，该参数可以取值为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fail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replace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append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，默认值为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fail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。其中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fail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表示不执行写入操作；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replace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表示将原数据表删除后再重新创建；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append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表示在原数据表的基础上追加数据。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是否将</a:t>
            </a:r>
            <a:r>
              <a:rPr lang="en-US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DataFrame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的行索引作为数据传入数据库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，默认为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index_label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是否引用索引名称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。如果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设为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，此参数为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None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，表示使用默认名称；如果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为分层索引，则它的值必须是序列类型的。</a:t>
            </a:r>
          </a:p>
        </p:txBody>
      </p:sp>
    </p:spTree>
    <p:extLst>
      <p:ext uri="{BB962C8B-B14F-4D97-AF65-F5344CB8AC3E}">
        <p14:creationId xmlns:p14="http://schemas.microsoft.com/office/powerpoint/2010/main" val="133638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读写数据库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561097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to_sql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方法向数据库写入数据</a:t>
            </a:r>
          </a:p>
        </p:txBody>
      </p:sp>
      <p:sp>
        <p:nvSpPr>
          <p:cNvPr id="8" name="矩形 7"/>
          <p:cNvSpPr/>
          <p:nvPr/>
        </p:nvSpPr>
        <p:spPr>
          <a:xfrm>
            <a:off x="4316225" y="3399844"/>
            <a:ext cx="63874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使用</a:t>
            </a: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to_sql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方法向数据库写入数据时，如果要写入的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数据表名与数据库中其他的数据表名相同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，则会导致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程序出现异常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，并反馈该数据表已存在的异常信息。</a:t>
            </a:r>
          </a:p>
        </p:txBody>
      </p:sp>
      <p:grpSp>
        <p:nvGrpSpPr>
          <p:cNvPr id="9" name="Группа 65">
            <a:extLst>
              <a:ext uri="{FF2B5EF4-FFF2-40B4-BE49-F238E27FC236}">
                <a16:creationId xmlns:a16="http://schemas.microsoft.com/office/drawing/2014/main" id="{60A30B51-585D-B299-A3F2-0268BA0A90E9}"/>
              </a:ext>
            </a:extLst>
          </p:cNvPr>
          <p:cNvGrpSpPr/>
          <p:nvPr/>
        </p:nvGrpSpPr>
        <p:grpSpPr>
          <a:xfrm>
            <a:off x="1846734" y="2853730"/>
            <a:ext cx="1680756" cy="2528914"/>
            <a:chOff x="10248578" y="3546427"/>
            <a:chExt cx="4067901" cy="6120679"/>
          </a:xfrm>
        </p:grpSpPr>
        <p:grpSp>
          <p:nvGrpSpPr>
            <p:cNvPr id="10" name="Группа 66">
              <a:extLst>
                <a:ext uri="{FF2B5EF4-FFF2-40B4-BE49-F238E27FC236}">
                  <a16:creationId xmlns:a16="http://schemas.microsoft.com/office/drawing/2014/main" id="{ED98AC13-151D-F7E1-CCE5-52C194CA0E6E}"/>
                </a:ext>
              </a:extLst>
            </p:cNvPr>
            <p:cNvGrpSpPr/>
            <p:nvPr/>
          </p:nvGrpSpPr>
          <p:grpSpPr>
            <a:xfrm>
              <a:off x="10248578" y="3656158"/>
              <a:ext cx="4067901" cy="6010948"/>
              <a:chOff x="15868751" y="9379074"/>
              <a:chExt cx="1136650" cy="1679575"/>
            </a:xfrm>
          </p:grpSpPr>
          <p:sp>
            <p:nvSpPr>
              <p:cNvPr id="12" name="Freeform 917">
                <a:extLst>
                  <a:ext uri="{FF2B5EF4-FFF2-40B4-BE49-F238E27FC236}">
                    <a16:creationId xmlns:a16="http://schemas.microsoft.com/office/drawing/2014/main" id="{3D81C9B1-722E-55CB-0FAD-C0C80D587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8526" y="10871324"/>
                <a:ext cx="165100" cy="187325"/>
              </a:xfrm>
              <a:custGeom>
                <a:avLst/>
                <a:gdLst>
                  <a:gd name="T0" fmla="*/ 42 w 52"/>
                  <a:gd name="T1" fmla="*/ 34 h 59"/>
                  <a:gd name="T2" fmla="*/ 42 w 52"/>
                  <a:gd name="T3" fmla="*/ 10 h 59"/>
                  <a:gd name="T4" fmla="*/ 43 w 52"/>
                  <a:gd name="T5" fmla="*/ 4 h 59"/>
                  <a:gd name="T6" fmla="*/ 7 w 52"/>
                  <a:gd name="T7" fmla="*/ 0 h 59"/>
                  <a:gd name="T8" fmla="*/ 9 w 52"/>
                  <a:gd name="T9" fmla="*/ 10 h 59"/>
                  <a:gd name="T10" fmla="*/ 10 w 52"/>
                  <a:gd name="T11" fmla="*/ 34 h 59"/>
                  <a:gd name="T12" fmla="*/ 0 w 52"/>
                  <a:gd name="T13" fmla="*/ 51 h 59"/>
                  <a:gd name="T14" fmla="*/ 26 w 52"/>
                  <a:gd name="T15" fmla="*/ 57 h 59"/>
                  <a:gd name="T16" fmla="*/ 52 w 52"/>
                  <a:gd name="T17" fmla="*/ 51 h 59"/>
                  <a:gd name="T18" fmla="*/ 42 w 52"/>
                  <a:gd name="T19" fmla="*/ 3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9">
                    <a:moveTo>
                      <a:pt x="42" y="34"/>
                    </a:moveTo>
                    <a:cubicBezTo>
                      <a:pt x="42" y="29"/>
                      <a:pt x="41" y="22"/>
                      <a:pt x="42" y="10"/>
                    </a:cubicBezTo>
                    <a:cubicBezTo>
                      <a:pt x="43" y="8"/>
                      <a:pt x="43" y="6"/>
                      <a:pt x="43" y="4"/>
                    </a:cubicBezTo>
                    <a:cubicBezTo>
                      <a:pt x="35" y="3"/>
                      <a:pt x="21" y="2"/>
                      <a:pt x="7" y="0"/>
                    </a:cubicBezTo>
                    <a:cubicBezTo>
                      <a:pt x="8" y="3"/>
                      <a:pt x="9" y="6"/>
                      <a:pt x="9" y="10"/>
                    </a:cubicBezTo>
                    <a:cubicBezTo>
                      <a:pt x="11" y="22"/>
                      <a:pt x="10" y="29"/>
                      <a:pt x="10" y="34"/>
                    </a:cubicBezTo>
                    <a:cubicBezTo>
                      <a:pt x="4" y="38"/>
                      <a:pt x="0" y="44"/>
                      <a:pt x="0" y="51"/>
                    </a:cubicBezTo>
                    <a:cubicBezTo>
                      <a:pt x="0" y="59"/>
                      <a:pt x="11" y="57"/>
                      <a:pt x="26" y="57"/>
                    </a:cubicBezTo>
                    <a:cubicBezTo>
                      <a:pt x="40" y="57"/>
                      <a:pt x="52" y="59"/>
                      <a:pt x="52" y="51"/>
                    </a:cubicBezTo>
                    <a:cubicBezTo>
                      <a:pt x="52" y="44"/>
                      <a:pt x="48" y="38"/>
                      <a:pt x="42" y="34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3" name="Freeform 918">
                <a:extLst>
                  <a:ext uri="{FF2B5EF4-FFF2-40B4-BE49-F238E27FC236}">
                    <a16:creationId xmlns:a16="http://schemas.microsoft.com/office/drawing/2014/main" id="{8A09C348-1A61-2263-59ED-EDB2DF9CC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75126" y="9379074"/>
                <a:ext cx="930275" cy="1676400"/>
              </a:xfrm>
              <a:custGeom>
                <a:avLst/>
                <a:gdLst>
                  <a:gd name="T0" fmla="*/ 229 w 293"/>
                  <a:gd name="T1" fmla="*/ 347 h 528"/>
                  <a:gd name="T2" fmla="*/ 271 w 293"/>
                  <a:gd name="T3" fmla="*/ 308 h 528"/>
                  <a:gd name="T4" fmla="*/ 189 w 293"/>
                  <a:gd name="T5" fmla="*/ 215 h 528"/>
                  <a:gd name="T6" fmla="*/ 276 w 293"/>
                  <a:gd name="T7" fmla="*/ 100 h 528"/>
                  <a:gd name="T8" fmla="*/ 76 w 293"/>
                  <a:gd name="T9" fmla="*/ 100 h 528"/>
                  <a:gd name="T10" fmla="*/ 141 w 293"/>
                  <a:gd name="T11" fmla="*/ 215 h 528"/>
                  <a:gd name="T12" fmla="*/ 19 w 293"/>
                  <a:gd name="T13" fmla="*/ 284 h 528"/>
                  <a:gd name="T14" fmla="*/ 1 w 293"/>
                  <a:gd name="T15" fmla="*/ 294 h 528"/>
                  <a:gd name="T16" fmla="*/ 7 w 293"/>
                  <a:gd name="T17" fmla="*/ 302 h 528"/>
                  <a:gd name="T18" fmla="*/ 10 w 293"/>
                  <a:gd name="T19" fmla="*/ 295 h 528"/>
                  <a:gd name="T20" fmla="*/ 8 w 293"/>
                  <a:gd name="T21" fmla="*/ 315 h 528"/>
                  <a:gd name="T22" fmla="*/ 16 w 293"/>
                  <a:gd name="T23" fmla="*/ 302 h 528"/>
                  <a:gd name="T24" fmla="*/ 18 w 293"/>
                  <a:gd name="T25" fmla="*/ 302 h 528"/>
                  <a:gd name="T26" fmla="*/ 25 w 293"/>
                  <a:gd name="T27" fmla="*/ 320 h 528"/>
                  <a:gd name="T28" fmla="*/ 27 w 293"/>
                  <a:gd name="T29" fmla="*/ 300 h 528"/>
                  <a:gd name="T30" fmla="*/ 34 w 293"/>
                  <a:gd name="T31" fmla="*/ 317 h 528"/>
                  <a:gd name="T32" fmla="*/ 43 w 293"/>
                  <a:gd name="T33" fmla="*/ 292 h 528"/>
                  <a:gd name="T34" fmla="*/ 45 w 293"/>
                  <a:gd name="T35" fmla="*/ 293 h 528"/>
                  <a:gd name="T36" fmla="*/ 56 w 293"/>
                  <a:gd name="T37" fmla="*/ 299 h 528"/>
                  <a:gd name="T38" fmla="*/ 89 w 293"/>
                  <a:gd name="T39" fmla="*/ 264 h 528"/>
                  <a:gd name="T40" fmla="*/ 116 w 293"/>
                  <a:gd name="T41" fmla="*/ 308 h 528"/>
                  <a:gd name="T42" fmla="*/ 135 w 293"/>
                  <a:gd name="T43" fmla="*/ 439 h 528"/>
                  <a:gd name="T44" fmla="*/ 214 w 293"/>
                  <a:gd name="T45" fmla="*/ 467 h 528"/>
                  <a:gd name="T46" fmla="*/ 220 w 293"/>
                  <a:gd name="T47" fmla="*/ 496 h 528"/>
                  <a:gd name="T48" fmla="*/ 257 w 293"/>
                  <a:gd name="T49" fmla="*/ 488 h 528"/>
                  <a:gd name="T50" fmla="*/ 238 w 293"/>
                  <a:gd name="T51" fmla="*/ 434 h 528"/>
                  <a:gd name="T52" fmla="*/ 203 w 293"/>
                  <a:gd name="T53" fmla="*/ 424 h 528"/>
                  <a:gd name="T54" fmla="*/ 171 w 293"/>
                  <a:gd name="T55" fmla="*/ 375 h 528"/>
                  <a:gd name="T56" fmla="*/ 208 w 293"/>
                  <a:gd name="T57" fmla="*/ 420 h 528"/>
                  <a:gd name="T58" fmla="*/ 224 w 293"/>
                  <a:gd name="T59" fmla="*/ 413 h 528"/>
                  <a:gd name="T60" fmla="*/ 223 w 293"/>
                  <a:gd name="T61" fmla="*/ 351 h 528"/>
                  <a:gd name="T62" fmla="*/ 212 w 293"/>
                  <a:gd name="T63" fmla="*/ 316 h 528"/>
                  <a:gd name="T64" fmla="*/ 211 w 293"/>
                  <a:gd name="T65" fmla="*/ 314 h 528"/>
                  <a:gd name="T66" fmla="*/ 219 w 293"/>
                  <a:gd name="T67" fmla="*/ 295 h 528"/>
                  <a:gd name="T68" fmla="*/ 261 w 293"/>
                  <a:gd name="T69" fmla="*/ 276 h 528"/>
                  <a:gd name="T70" fmla="*/ 236 w 293"/>
                  <a:gd name="T71" fmla="*/ 296 h 528"/>
                  <a:gd name="T72" fmla="*/ 216 w 293"/>
                  <a:gd name="T73" fmla="*/ 311 h 528"/>
                  <a:gd name="T74" fmla="*/ 218 w 293"/>
                  <a:gd name="T75" fmla="*/ 318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3" h="528">
                    <a:moveTo>
                      <a:pt x="218" y="318"/>
                    </a:moveTo>
                    <a:cubicBezTo>
                      <a:pt x="216" y="324"/>
                      <a:pt x="222" y="348"/>
                      <a:pt x="229" y="347"/>
                    </a:cubicBezTo>
                    <a:cubicBezTo>
                      <a:pt x="239" y="345"/>
                      <a:pt x="252" y="333"/>
                      <a:pt x="258" y="326"/>
                    </a:cubicBezTo>
                    <a:cubicBezTo>
                      <a:pt x="266" y="316"/>
                      <a:pt x="266" y="315"/>
                      <a:pt x="271" y="308"/>
                    </a:cubicBezTo>
                    <a:cubicBezTo>
                      <a:pt x="275" y="301"/>
                      <a:pt x="293" y="280"/>
                      <a:pt x="291" y="273"/>
                    </a:cubicBezTo>
                    <a:cubicBezTo>
                      <a:pt x="283" y="246"/>
                      <a:pt x="218" y="222"/>
                      <a:pt x="189" y="215"/>
                    </a:cubicBezTo>
                    <a:cubicBezTo>
                      <a:pt x="186" y="215"/>
                      <a:pt x="186" y="205"/>
                      <a:pt x="191" y="199"/>
                    </a:cubicBezTo>
                    <a:cubicBezTo>
                      <a:pt x="239" y="192"/>
                      <a:pt x="276" y="151"/>
                      <a:pt x="276" y="100"/>
                    </a:cubicBezTo>
                    <a:cubicBezTo>
                      <a:pt x="276" y="45"/>
                      <a:pt x="231" y="0"/>
                      <a:pt x="176" y="0"/>
                    </a:cubicBezTo>
                    <a:cubicBezTo>
                      <a:pt x="121" y="0"/>
                      <a:pt x="76" y="45"/>
                      <a:pt x="76" y="100"/>
                    </a:cubicBezTo>
                    <a:cubicBezTo>
                      <a:pt x="76" y="144"/>
                      <a:pt x="103" y="180"/>
                      <a:pt x="142" y="194"/>
                    </a:cubicBezTo>
                    <a:cubicBezTo>
                      <a:pt x="146" y="201"/>
                      <a:pt x="147" y="215"/>
                      <a:pt x="141" y="215"/>
                    </a:cubicBezTo>
                    <a:cubicBezTo>
                      <a:pt x="107" y="218"/>
                      <a:pt x="92" y="228"/>
                      <a:pt x="85" y="233"/>
                    </a:cubicBezTo>
                    <a:cubicBezTo>
                      <a:pt x="74" y="242"/>
                      <a:pt x="33" y="275"/>
                      <a:pt x="19" y="284"/>
                    </a:cubicBezTo>
                    <a:cubicBezTo>
                      <a:pt x="18" y="284"/>
                      <a:pt x="18" y="284"/>
                      <a:pt x="18" y="284"/>
                    </a:cubicBezTo>
                    <a:cubicBezTo>
                      <a:pt x="5" y="286"/>
                      <a:pt x="1" y="291"/>
                      <a:pt x="1" y="294"/>
                    </a:cubicBezTo>
                    <a:cubicBezTo>
                      <a:pt x="1" y="301"/>
                      <a:pt x="1" y="301"/>
                      <a:pt x="1" y="301"/>
                    </a:cubicBezTo>
                    <a:cubicBezTo>
                      <a:pt x="0" y="307"/>
                      <a:pt x="6" y="308"/>
                      <a:pt x="7" y="302"/>
                    </a:cubicBezTo>
                    <a:cubicBezTo>
                      <a:pt x="7" y="302"/>
                      <a:pt x="7" y="305"/>
                      <a:pt x="8" y="298"/>
                    </a:cubicBezTo>
                    <a:cubicBezTo>
                      <a:pt x="8" y="297"/>
                      <a:pt x="9" y="296"/>
                      <a:pt x="10" y="295"/>
                    </a:cubicBezTo>
                    <a:cubicBezTo>
                      <a:pt x="9" y="296"/>
                      <a:pt x="9" y="297"/>
                      <a:pt x="8" y="298"/>
                    </a:cubicBezTo>
                    <a:cubicBezTo>
                      <a:pt x="8" y="306"/>
                      <a:pt x="8" y="315"/>
                      <a:pt x="8" y="315"/>
                    </a:cubicBezTo>
                    <a:cubicBezTo>
                      <a:pt x="7" y="321"/>
                      <a:pt x="15" y="322"/>
                      <a:pt x="16" y="316"/>
                    </a:cubicBezTo>
                    <a:cubicBezTo>
                      <a:pt x="16" y="316"/>
                      <a:pt x="15" y="310"/>
                      <a:pt x="16" y="302"/>
                    </a:cubicBezTo>
                    <a:cubicBezTo>
                      <a:pt x="16" y="301"/>
                      <a:pt x="18" y="299"/>
                      <a:pt x="19" y="298"/>
                    </a:cubicBezTo>
                    <a:cubicBezTo>
                      <a:pt x="18" y="299"/>
                      <a:pt x="18" y="301"/>
                      <a:pt x="18" y="302"/>
                    </a:cubicBezTo>
                    <a:cubicBezTo>
                      <a:pt x="17" y="309"/>
                      <a:pt x="17" y="319"/>
                      <a:pt x="17" y="319"/>
                    </a:cubicBezTo>
                    <a:cubicBezTo>
                      <a:pt x="16" y="325"/>
                      <a:pt x="24" y="326"/>
                      <a:pt x="25" y="320"/>
                    </a:cubicBezTo>
                    <a:cubicBezTo>
                      <a:pt x="25" y="320"/>
                      <a:pt x="25" y="311"/>
                      <a:pt x="26" y="303"/>
                    </a:cubicBezTo>
                    <a:cubicBezTo>
                      <a:pt x="26" y="302"/>
                      <a:pt x="26" y="301"/>
                      <a:pt x="27" y="300"/>
                    </a:cubicBezTo>
                    <a:cubicBezTo>
                      <a:pt x="27" y="308"/>
                      <a:pt x="26" y="316"/>
                      <a:pt x="26" y="316"/>
                    </a:cubicBezTo>
                    <a:cubicBezTo>
                      <a:pt x="26" y="322"/>
                      <a:pt x="34" y="323"/>
                      <a:pt x="34" y="317"/>
                    </a:cubicBezTo>
                    <a:cubicBezTo>
                      <a:pt x="34" y="317"/>
                      <a:pt x="35" y="308"/>
                      <a:pt x="35" y="300"/>
                    </a:cubicBezTo>
                    <a:cubicBezTo>
                      <a:pt x="36" y="297"/>
                      <a:pt x="40" y="292"/>
                      <a:pt x="43" y="292"/>
                    </a:cubicBezTo>
                    <a:cubicBezTo>
                      <a:pt x="46" y="292"/>
                      <a:pt x="49" y="290"/>
                      <a:pt x="49" y="290"/>
                    </a:cubicBezTo>
                    <a:cubicBezTo>
                      <a:pt x="49" y="293"/>
                      <a:pt x="47" y="293"/>
                      <a:pt x="45" y="293"/>
                    </a:cubicBezTo>
                    <a:cubicBezTo>
                      <a:pt x="39" y="293"/>
                      <a:pt x="39" y="302"/>
                      <a:pt x="45" y="302"/>
                    </a:cubicBezTo>
                    <a:cubicBezTo>
                      <a:pt x="45" y="302"/>
                      <a:pt x="54" y="301"/>
                      <a:pt x="56" y="299"/>
                    </a:cubicBezTo>
                    <a:cubicBezTo>
                      <a:pt x="59" y="294"/>
                      <a:pt x="59" y="289"/>
                      <a:pt x="55" y="285"/>
                    </a:cubicBezTo>
                    <a:cubicBezTo>
                      <a:pt x="62" y="280"/>
                      <a:pt x="75" y="275"/>
                      <a:pt x="89" y="264"/>
                    </a:cubicBezTo>
                    <a:cubicBezTo>
                      <a:pt x="102" y="254"/>
                      <a:pt x="112" y="255"/>
                      <a:pt x="113" y="259"/>
                    </a:cubicBezTo>
                    <a:cubicBezTo>
                      <a:pt x="114" y="264"/>
                      <a:pt x="115" y="288"/>
                      <a:pt x="116" y="308"/>
                    </a:cubicBezTo>
                    <a:cubicBezTo>
                      <a:pt x="118" y="330"/>
                      <a:pt x="112" y="350"/>
                      <a:pt x="113" y="370"/>
                    </a:cubicBezTo>
                    <a:cubicBezTo>
                      <a:pt x="113" y="388"/>
                      <a:pt x="120" y="423"/>
                      <a:pt x="135" y="439"/>
                    </a:cubicBezTo>
                    <a:cubicBezTo>
                      <a:pt x="142" y="447"/>
                      <a:pt x="150" y="453"/>
                      <a:pt x="157" y="457"/>
                    </a:cubicBezTo>
                    <a:cubicBezTo>
                      <a:pt x="180" y="466"/>
                      <a:pt x="204" y="467"/>
                      <a:pt x="214" y="467"/>
                    </a:cubicBezTo>
                    <a:cubicBezTo>
                      <a:pt x="232" y="467"/>
                      <a:pt x="227" y="479"/>
                      <a:pt x="226" y="482"/>
                    </a:cubicBezTo>
                    <a:cubicBezTo>
                      <a:pt x="225" y="490"/>
                      <a:pt x="222" y="493"/>
                      <a:pt x="220" y="496"/>
                    </a:cubicBezTo>
                    <a:cubicBezTo>
                      <a:pt x="214" y="509"/>
                      <a:pt x="223" y="527"/>
                      <a:pt x="235" y="527"/>
                    </a:cubicBezTo>
                    <a:cubicBezTo>
                      <a:pt x="246" y="528"/>
                      <a:pt x="252" y="504"/>
                      <a:pt x="257" y="488"/>
                    </a:cubicBezTo>
                    <a:cubicBezTo>
                      <a:pt x="262" y="472"/>
                      <a:pt x="274" y="436"/>
                      <a:pt x="244" y="434"/>
                    </a:cubicBezTo>
                    <a:cubicBezTo>
                      <a:pt x="243" y="434"/>
                      <a:pt x="241" y="434"/>
                      <a:pt x="238" y="434"/>
                    </a:cubicBezTo>
                    <a:cubicBezTo>
                      <a:pt x="238" y="434"/>
                      <a:pt x="238" y="434"/>
                      <a:pt x="238" y="434"/>
                    </a:cubicBezTo>
                    <a:cubicBezTo>
                      <a:pt x="230" y="434"/>
                      <a:pt x="213" y="430"/>
                      <a:pt x="203" y="424"/>
                    </a:cubicBezTo>
                    <a:cubicBezTo>
                      <a:pt x="196" y="420"/>
                      <a:pt x="182" y="413"/>
                      <a:pt x="178" y="412"/>
                    </a:cubicBezTo>
                    <a:cubicBezTo>
                      <a:pt x="177" y="384"/>
                      <a:pt x="170" y="374"/>
                      <a:pt x="171" y="375"/>
                    </a:cubicBezTo>
                    <a:cubicBezTo>
                      <a:pt x="177" y="382"/>
                      <a:pt x="181" y="390"/>
                      <a:pt x="183" y="409"/>
                    </a:cubicBezTo>
                    <a:cubicBezTo>
                      <a:pt x="192" y="412"/>
                      <a:pt x="201" y="416"/>
                      <a:pt x="208" y="420"/>
                    </a:cubicBezTo>
                    <a:cubicBezTo>
                      <a:pt x="212" y="423"/>
                      <a:pt x="217" y="424"/>
                      <a:pt x="222" y="426"/>
                    </a:cubicBezTo>
                    <a:cubicBezTo>
                      <a:pt x="223" y="422"/>
                      <a:pt x="224" y="417"/>
                      <a:pt x="224" y="413"/>
                    </a:cubicBezTo>
                    <a:cubicBezTo>
                      <a:pt x="227" y="396"/>
                      <a:pt x="224" y="368"/>
                      <a:pt x="224" y="368"/>
                    </a:cubicBezTo>
                    <a:cubicBezTo>
                      <a:pt x="224" y="368"/>
                      <a:pt x="224" y="360"/>
                      <a:pt x="223" y="351"/>
                    </a:cubicBezTo>
                    <a:cubicBezTo>
                      <a:pt x="222" y="350"/>
                      <a:pt x="221" y="349"/>
                      <a:pt x="220" y="348"/>
                    </a:cubicBezTo>
                    <a:cubicBezTo>
                      <a:pt x="214" y="341"/>
                      <a:pt x="211" y="323"/>
                      <a:pt x="212" y="316"/>
                    </a:cubicBezTo>
                    <a:cubicBezTo>
                      <a:pt x="212" y="316"/>
                      <a:pt x="212" y="316"/>
                      <a:pt x="212" y="316"/>
                    </a:cubicBezTo>
                    <a:cubicBezTo>
                      <a:pt x="212" y="315"/>
                      <a:pt x="211" y="315"/>
                      <a:pt x="211" y="314"/>
                    </a:cubicBezTo>
                    <a:cubicBezTo>
                      <a:pt x="209" y="310"/>
                      <a:pt x="209" y="306"/>
                      <a:pt x="211" y="302"/>
                    </a:cubicBezTo>
                    <a:cubicBezTo>
                      <a:pt x="213" y="300"/>
                      <a:pt x="216" y="297"/>
                      <a:pt x="219" y="295"/>
                    </a:cubicBezTo>
                    <a:cubicBezTo>
                      <a:pt x="219" y="284"/>
                      <a:pt x="220" y="275"/>
                      <a:pt x="219" y="268"/>
                    </a:cubicBezTo>
                    <a:cubicBezTo>
                      <a:pt x="227" y="273"/>
                      <a:pt x="260" y="274"/>
                      <a:pt x="261" y="276"/>
                    </a:cubicBezTo>
                    <a:cubicBezTo>
                      <a:pt x="261" y="277"/>
                      <a:pt x="258" y="290"/>
                      <a:pt x="255" y="292"/>
                    </a:cubicBezTo>
                    <a:cubicBezTo>
                      <a:pt x="246" y="297"/>
                      <a:pt x="241" y="297"/>
                      <a:pt x="236" y="296"/>
                    </a:cubicBezTo>
                    <a:cubicBezTo>
                      <a:pt x="230" y="296"/>
                      <a:pt x="219" y="300"/>
                      <a:pt x="217" y="305"/>
                    </a:cubicBezTo>
                    <a:cubicBezTo>
                      <a:pt x="215" y="308"/>
                      <a:pt x="216" y="310"/>
                      <a:pt x="216" y="311"/>
                    </a:cubicBezTo>
                    <a:cubicBezTo>
                      <a:pt x="218" y="315"/>
                      <a:pt x="230" y="306"/>
                      <a:pt x="231" y="306"/>
                    </a:cubicBezTo>
                    <a:cubicBezTo>
                      <a:pt x="236" y="305"/>
                      <a:pt x="219" y="313"/>
                      <a:pt x="218" y="318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4" name="Freeform 919">
                <a:extLst>
                  <a:ext uri="{FF2B5EF4-FFF2-40B4-BE49-F238E27FC236}">
                    <a16:creationId xmlns:a16="http://schemas.microsoft.com/office/drawing/2014/main" id="{BC0E9E5E-9F0D-8651-57EE-D6254D477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8751" y="10306174"/>
                <a:ext cx="581025" cy="746125"/>
              </a:xfrm>
              <a:custGeom>
                <a:avLst/>
                <a:gdLst>
                  <a:gd name="T0" fmla="*/ 176 w 183"/>
                  <a:gd name="T1" fmla="*/ 198 h 235"/>
                  <a:gd name="T2" fmla="*/ 154 w 183"/>
                  <a:gd name="T3" fmla="*/ 198 h 235"/>
                  <a:gd name="T4" fmla="*/ 147 w 183"/>
                  <a:gd name="T5" fmla="*/ 191 h 235"/>
                  <a:gd name="T6" fmla="*/ 147 w 183"/>
                  <a:gd name="T7" fmla="*/ 6 h 235"/>
                  <a:gd name="T8" fmla="*/ 141 w 183"/>
                  <a:gd name="T9" fmla="*/ 0 h 235"/>
                  <a:gd name="T10" fmla="*/ 129 w 183"/>
                  <a:gd name="T11" fmla="*/ 0 h 235"/>
                  <a:gd name="T12" fmla="*/ 126 w 183"/>
                  <a:gd name="T13" fmla="*/ 10 h 235"/>
                  <a:gd name="T14" fmla="*/ 110 w 183"/>
                  <a:gd name="T15" fmla="*/ 16 h 235"/>
                  <a:gd name="T16" fmla="*/ 109 w 183"/>
                  <a:gd name="T17" fmla="*/ 16 h 235"/>
                  <a:gd name="T18" fmla="*/ 106 w 183"/>
                  <a:gd name="T19" fmla="*/ 15 h 235"/>
                  <a:gd name="T20" fmla="*/ 105 w 183"/>
                  <a:gd name="T21" fmla="*/ 25 h 235"/>
                  <a:gd name="T22" fmla="*/ 105 w 183"/>
                  <a:gd name="T23" fmla="*/ 26 h 235"/>
                  <a:gd name="T24" fmla="*/ 105 w 183"/>
                  <a:gd name="T25" fmla="*/ 26 h 235"/>
                  <a:gd name="T26" fmla="*/ 95 w 183"/>
                  <a:gd name="T27" fmla="*/ 35 h 235"/>
                  <a:gd name="T28" fmla="*/ 93 w 183"/>
                  <a:gd name="T29" fmla="*/ 35 h 235"/>
                  <a:gd name="T30" fmla="*/ 85 w 183"/>
                  <a:gd name="T31" fmla="*/ 38 h 235"/>
                  <a:gd name="T32" fmla="*/ 78 w 183"/>
                  <a:gd name="T33" fmla="*/ 35 h 235"/>
                  <a:gd name="T34" fmla="*/ 77 w 183"/>
                  <a:gd name="T35" fmla="*/ 34 h 235"/>
                  <a:gd name="T36" fmla="*/ 76 w 183"/>
                  <a:gd name="T37" fmla="*/ 34 h 235"/>
                  <a:gd name="T38" fmla="*/ 69 w 183"/>
                  <a:gd name="T39" fmla="*/ 30 h 235"/>
                  <a:gd name="T40" fmla="*/ 67 w 183"/>
                  <a:gd name="T41" fmla="*/ 23 h 235"/>
                  <a:gd name="T42" fmla="*/ 67 w 183"/>
                  <a:gd name="T43" fmla="*/ 20 h 235"/>
                  <a:gd name="T44" fmla="*/ 62 w 183"/>
                  <a:gd name="T45" fmla="*/ 17 h 235"/>
                  <a:gd name="T46" fmla="*/ 60 w 183"/>
                  <a:gd name="T47" fmla="*/ 10 h 235"/>
                  <a:gd name="T48" fmla="*/ 60 w 183"/>
                  <a:gd name="T49" fmla="*/ 1 h 235"/>
                  <a:gd name="T50" fmla="*/ 60 w 183"/>
                  <a:gd name="T51" fmla="*/ 0 h 235"/>
                  <a:gd name="T52" fmla="*/ 7 w 183"/>
                  <a:gd name="T53" fmla="*/ 0 h 235"/>
                  <a:gd name="T54" fmla="*/ 0 w 183"/>
                  <a:gd name="T55" fmla="*/ 6 h 235"/>
                  <a:gd name="T56" fmla="*/ 0 w 183"/>
                  <a:gd name="T57" fmla="*/ 30 h 235"/>
                  <a:gd name="T58" fmla="*/ 7 w 183"/>
                  <a:gd name="T59" fmla="*/ 37 h 235"/>
                  <a:gd name="T60" fmla="*/ 29 w 183"/>
                  <a:gd name="T61" fmla="*/ 37 h 235"/>
                  <a:gd name="T62" fmla="*/ 36 w 183"/>
                  <a:gd name="T63" fmla="*/ 43 h 235"/>
                  <a:gd name="T64" fmla="*/ 36 w 183"/>
                  <a:gd name="T65" fmla="*/ 191 h 235"/>
                  <a:gd name="T66" fmla="*/ 29 w 183"/>
                  <a:gd name="T67" fmla="*/ 198 h 235"/>
                  <a:gd name="T68" fmla="*/ 7 w 183"/>
                  <a:gd name="T69" fmla="*/ 198 h 235"/>
                  <a:gd name="T70" fmla="*/ 0 w 183"/>
                  <a:gd name="T71" fmla="*/ 204 h 235"/>
                  <a:gd name="T72" fmla="*/ 0 w 183"/>
                  <a:gd name="T73" fmla="*/ 228 h 235"/>
                  <a:gd name="T74" fmla="*/ 7 w 183"/>
                  <a:gd name="T75" fmla="*/ 235 h 235"/>
                  <a:gd name="T76" fmla="*/ 176 w 183"/>
                  <a:gd name="T77" fmla="*/ 235 h 235"/>
                  <a:gd name="T78" fmla="*/ 183 w 183"/>
                  <a:gd name="T79" fmla="*/ 228 h 235"/>
                  <a:gd name="T80" fmla="*/ 183 w 183"/>
                  <a:gd name="T81" fmla="*/ 204 h 235"/>
                  <a:gd name="T82" fmla="*/ 176 w 183"/>
                  <a:gd name="T83" fmla="*/ 19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3" h="235">
                    <a:moveTo>
                      <a:pt x="176" y="198"/>
                    </a:moveTo>
                    <a:cubicBezTo>
                      <a:pt x="154" y="198"/>
                      <a:pt x="154" y="198"/>
                      <a:pt x="154" y="198"/>
                    </a:cubicBezTo>
                    <a:cubicBezTo>
                      <a:pt x="150" y="198"/>
                      <a:pt x="147" y="195"/>
                      <a:pt x="147" y="191"/>
                    </a:cubicBezTo>
                    <a:cubicBezTo>
                      <a:pt x="147" y="6"/>
                      <a:pt x="147" y="6"/>
                      <a:pt x="147" y="6"/>
                    </a:cubicBezTo>
                    <a:cubicBezTo>
                      <a:pt x="147" y="3"/>
                      <a:pt x="144" y="0"/>
                      <a:pt x="141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3"/>
                      <a:pt x="128" y="6"/>
                      <a:pt x="126" y="10"/>
                    </a:cubicBezTo>
                    <a:cubicBezTo>
                      <a:pt x="124" y="13"/>
                      <a:pt x="118" y="15"/>
                      <a:pt x="110" y="16"/>
                    </a:cubicBezTo>
                    <a:cubicBezTo>
                      <a:pt x="110" y="16"/>
                      <a:pt x="110" y="16"/>
                      <a:pt x="109" y="16"/>
                    </a:cubicBezTo>
                    <a:cubicBezTo>
                      <a:pt x="108" y="16"/>
                      <a:pt x="107" y="15"/>
                      <a:pt x="106" y="15"/>
                    </a:cubicBezTo>
                    <a:cubicBezTo>
                      <a:pt x="105" y="20"/>
                      <a:pt x="105" y="25"/>
                      <a:pt x="105" y="25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5" y="32"/>
                      <a:pt x="100" y="36"/>
                      <a:pt x="95" y="35"/>
                    </a:cubicBezTo>
                    <a:cubicBezTo>
                      <a:pt x="94" y="35"/>
                      <a:pt x="94" y="35"/>
                      <a:pt x="93" y="35"/>
                    </a:cubicBezTo>
                    <a:cubicBezTo>
                      <a:pt x="91" y="37"/>
                      <a:pt x="88" y="38"/>
                      <a:pt x="85" y="38"/>
                    </a:cubicBezTo>
                    <a:cubicBezTo>
                      <a:pt x="82" y="38"/>
                      <a:pt x="80" y="37"/>
                      <a:pt x="78" y="35"/>
                    </a:cubicBezTo>
                    <a:cubicBezTo>
                      <a:pt x="78" y="35"/>
                      <a:pt x="78" y="34"/>
                      <a:pt x="77" y="34"/>
                    </a:cubicBezTo>
                    <a:cubicBezTo>
                      <a:pt x="77" y="34"/>
                      <a:pt x="76" y="34"/>
                      <a:pt x="76" y="34"/>
                    </a:cubicBezTo>
                    <a:cubicBezTo>
                      <a:pt x="73" y="34"/>
                      <a:pt x="71" y="33"/>
                      <a:pt x="69" y="30"/>
                    </a:cubicBezTo>
                    <a:cubicBezTo>
                      <a:pt x="67" y="28"/>
                      <a:pt x="66" y="26"/>
                      <a:pt x="67" y="23"/>
                    </a:cubicBezTo>
                    <a:cubicBezTo>
                      <a:pt x="67" y="22"/>
                      <a:pt x="67" y="21"/>
                      <a:pt x="67" y="20"/>
                    </a:cubicBezTo>
                    <a:cubicBezTo>
                      <a:pt x="65" y="20"/>
                      <a:pt x="63" y="19"/>
                      <a:pt x="62" y="17"/>
                    </a:cubicBezTo>
                    <a:cubicBezTo>
                      <a:pt x="60" y="15"/>
                      <a:pt x="60" y="12"/>
                      <a:pt x="60" y="10"/>
                    </a:cubicBezTo>
                    <a:cubicBezTo>
                      <a:pt x="60" y="8"/>
                      <a:pt x="60" y="5"/>
                      <a:pt x="60" y="1"/>
                    </a:cubicBezTo>
                    <a:cubicBezTo>
                      <a:pt x="60" y="1"/>
                      <a:pt x="60" y="0"/>
                      <a:pt x="6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3" y="37"/>
                      <a:pt x="7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3" y="37"/>
                      <a:pt x="36" y="40"/>
                      <a:pt x="36" y="43"/>
                    </a:cubicBezTo>
                    <a:cubicBezTo>
                      <a:pt x="36" y="191"/>
                      <a:pt x="36" y="191"/>
                      <a:pt x="36" y="191"/>
                    </a:cubicBezTo>
                    <a:cubicBezTo>
                      <a:pt x="36" y="195"/>
                      <a:pt x="33" y="198"/>
                      <a:pt x="29" y="198"/>
                    </a:cubicBezTo>
                    <a:cubicBezTo>
                      <a:pt x="7" y="198"/>
                      <a:pt x="7" y="198"/>
                      <a:pt x="7" y="198"/>
                    </a:cubicBezTo>
                    <a:cubicBezTo>
                      <a:pt x="3" y="198"/>
                      <a:pt x="0" y="201"/>
                      <a:pt x="0" y="204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0" y="232"/>
                      <a:pt x="3" y="235"/>
                      <a:pt x="7" y="235"/>
                    </a:cubicBezTo>
                    <a:cubicBezTo>
                      <a:pt x="176" y="235"/>
                      <a:pt x="176" y="235"/>
                      <a:pt x="176" y="235"/>
                    </a:cubicBezTo>
                    <a:cubicBezTo>
                      <a:pt x="180" y="235"/>
                      <a:pt x="183" y="232"/>
                      <a:pt x="183" y="228"/>
                    </a:cubicBezTo>
                    <a:cubicBezTo>
                      <a:pt x="183" y="204"/>
                      <a:pt x="183" y="204"/>
                      <a:pt x="183" y="204"/>
                    </a:cubicBezTo>
                    <a:cubicBezTo>
                      <a:pt x="183" y="201"/>
                      <a:pt x="180" y="198"/>
                      <a:pt x="176" y="198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5" name="Oval 920">
                <a:extLst>
                  <a:ext uri="{FF2B5EF4-FFF2-40B4-BE49-F238E27FC236}">
                    <a16:creationId xmlns:a16="http://schemas.microsoft.com/office/drawing/2014/main" id="{D7237683-5E18-C587-F8EE-8E1DCD35A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7176" y="9807699"/>
                <a:ext cx="384175" cy="381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</p:grpSp>
        <p:sp>
          <p:nvSpPr>
            <p:cNvPr id="11" name="Овал 67">
              <a:extLst>
                <a:ext uri="{FF2B5EF4-FFF2-40B4-BE49-F238E27FC236}">
                  <a16:creationId xmlns:a16="http://schemas.microsoft.com/office/drawing/2014/main" id="{98030250-CC27-990D-779E-A9B1B3A6D36A}"/>
                </a:ext>
              </a:extLst>
            </p:cNvPr>
            <p:cNvSpPr/>
            <p:nvPr/>
          </p:nvSpPr>
          <p:spPr>
            <a:xfrm rot="10800000">
              <a:off x="12001341" y="3546427"/>
              <a:ext cx="2135669" cy="1941517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800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10.3.4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读写数据库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8"/>
            <a:ext cx="5610976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read_sql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函数从数据库读取数据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2121136"/>
            <a:ext cx="99784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read_sql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函数既可以读取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整张数据表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，又可以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707603"/>
            <a:ext cx="9560028" cy="1015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424653" y="2855348"/>
            <a:ext cx="9299798" cy="71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read_sql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sql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 con,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index_col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coerce_float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=True,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params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algn="ctr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parse_dates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=None, columns=None,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chunksize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=None)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3830801"/>
            <a:ext cx="954636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sql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：表示被执行的</a:t>
            </a:r>
            <a:r>
              <a:rPr lang="en-US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SQL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语句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：接收数据库连接，表示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数据库的连接信息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index_col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：表示将数据表中的列标题作为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DataFrame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类对象的行索引。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coerce_float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：将非字符串、非数字对象的值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转换为浮点型数据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params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：传递给执行方法的</a:t>
            </a:r>
            <a:r>
              <a:rPr lang="zh-CN" altLang="zh-CN" sz="1800" kern="0" dirty="0">
                <a:solidFill>
                  <a:srgbClr val="13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参数列表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，如</a:t>
            </a: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params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{‘</a:t>
            </a:r>
            <a:r>
              <a:rPr lang="en-US" altLang="zh-CN" sz="1800" kern="0" dirty="0" err="1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name’:’value</a:t>
            </a:r>
            <a:r>
              <a:rPr lang="en-US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’}</a:t>
            </a:r>
            <a:r>
              <a:rPr lang="zh-CN" altLang="zh-CN" sz="1800" kern="0" dirty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1287706" y="6043568"/>
            <a:ext cx="95463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※  </a:t>
            </a:r>
            <a:r>
              <a:rPr lang="zh-CN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如果数据中存在空值，则会使用</a:t>
            </a:r>
            <a:r>
              <a:rPr lang="en-US" altLang="zh-CN" sz="16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NaN</a:t>
            </a:r>
            <a:r>
              <a:rPr lang="zh-CN" altLang="zh-CN" sz="16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进行补全。</a:t>
            </a:r>
            <a:endParaRPr lang="zh-CN" altLang="en-US" sz="16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507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数据排序</a:t>
            </a:r>
            <a:endParaRPr lang="en-GB" altLang="zh-CN" sz="4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1126654" y="2968089"/>
            <a:ext cx="2232248" cy="923330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10.4</a:t>
            </a:r>
            <a:endParaRPr lang="en-US" altLang="en-GB" sz="5400" b="1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69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10.4.1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按索引排序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13" name="原创设计师QQ598969553          _3"/>
          <p:cNvSpPr/>
          <p:nvPr/>
        </p:nvSpPr>
        <p:spPr>
          <a:xfrm>
            <a:off x="1019175" y="2464940"/>
            <a:ext cx="4590731" cy="2664296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原创设计师QQ598969553          _4"/>
          <p:cNvSpPr/>
          <p:nvPr/>
        </p:nvSpPr>
        <p:spPr>
          <a:xfrm>
            <a:off x="1459786" y="3501802"/>
            <a:ext cx="373736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按索引排序的方式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，能够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</a:t>
            </a:r>
            <a:r>
              <a:rPr lang="en-US" altLang="zh-CN" sz="18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sort_index</a:t>
            </a:r>
            <a:r>
              <a:rPr lang="en-US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根据行索引或列索引排序</a:t>
            </a:r>
          </a:p>
        </p:txBody>
      </p:sp>
      <p:sp>
        <p:nvSpPr>
          <p:cNvPr id="16" name="原创设计师QQ598969553          _7"/>
          <p:cNvSpPr txBox="1"/>
          <p:nvPr/>
        </p:nvSpPr>
        <p:spPr>
          <a:xfrm>
            <a:off x="1019176" y="2844918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268758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10.4.1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按索引排序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1197546"/>
            <a:ext cx="95463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sort_index()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可以根据行索引或列索引的大小对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类和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类的对象进行排序。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247102"/>
            <a:ext cx="9560028" cy="1339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640677" y="2394847"/>
            <a:ext cx="9207057" cy="1047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sort_index(axis=0, level=None, ascending=True,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inplace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=False, 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kind='quicksort',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na_position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='last',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sort_remaining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=True, 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ignore_index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=False, key=None)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3674591"/>
            <a:ext cx="95463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axis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沿着哪个方向的轴排序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，该参数的取值可以是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'index'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1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'columns'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'index'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表示按行方向排序，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'columns'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表示按列方向排序。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ascending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是否升序排列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，默认值为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True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kind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排序算法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，可以取值为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‘quicksort’, ‘</a:t>
            </a:r>
            <a:r>
              <a:rPr lang="en-US" altLang="zh-CN" sz="1800" kern="0" dirty="0" err="1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mergesort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’, ‘heapsort’, ‘stable’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‘quicksort’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表示快速排序算法，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‘</a:t>
            </a:r>
            <a:r>
              <a:rPr lang="en-US" altLang="zh-CN" sz="1800" kern="0" dirty="0" err="1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mergesort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表示归并排序算法，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‘heapsort’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表示堆排序算法，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‘stable’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表示稳定排序算法。</a:t>
            </a:r>
          </a:p>
        </p:txBody>
      </p:sp>
    </p:spTree>
    <p:extLst>
      <p:ext uri="{BB962C8B-B14F-4D97-AF65-F5344CB8AC3E}">
        <p14:creationId xmlns:p14="http://schemas.microsoft.com/office/powerpoint/2010/main" val="73612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10.4.2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按值排序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13" name="原创设计师QQ598969553          _3"/>
          <p:cNvSpPr/>
          <p:nvPr/>
        </p:nvSpPr>
        <p:spPr>
          <a:xfrm>
            <a:off x="1019175" y="2464940"/>
            <a:ext cx="4590731" cy="2405014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原创设计师QQ598969553          _4"/>
          <p:cNvSpPr/>
          <p:nvPr/>
        </p:nvSpPr>
        <p:spPr>
          <a:xfrm>
            <a:off x="1459786" y="3501802"/>
            <a:ext cx="38433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按值排序的方式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，能够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</a:t>
            </a:r>
            <a:r>
              <a:rPr lang="en-US" altLang="zh-CN" sz="1800" dirty="0" err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sort_values</a:t>
            </a:r>
            <a:r>
              <a:rPr lang="en-US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根据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值的大小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排序</a:t>
            </a:r>
          </a:p>
        </p:txBody>
      </p:sp>
      <p:sp>
        <p:nvSpPr>
          <p:cNvPr id="16" name="原创设计师QQ598969553          _7"/>
          <p:cNvSpPr txBox="1"/>
          <p:nvPr/>
        </p:nvSpPr>
        <p:spPr>
          <a:xfrm>
            <a:off x="1019176" y="2844918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26641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10.4.2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按值排序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1732166"/>
            <a:ext cx="95463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pandas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中为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类和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类的对象提供了按值排序的方法</a:t>
            </a: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sort_values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。以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类的方法为例，</a:t>
            </a:r>
            <a:r>
              <a:rPr lang="en-US" altLang="zh-CN" sz="20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sort_values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的语法格式如下。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781722"/>
            <a:ext cx="9560028" cy="11826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471023" y="3008248"/>
            <a:ext cx="9207057" cy="71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sort_values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(by, axis=0, ascending=True,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inplace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=False, kind='quicksort',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na_position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='last', 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ignore_index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=False, key=None)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4052681"/>
            <a:ext cx="954636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zh-CN" altLang="en-US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zh-CN" altLang="zh-CN" sz="1800" kern="0" dirty="0">
                <a:solidFill>
                  <a:srgbClr val="1369B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排序的列</a:t>
            </a:r>
            <a:r>
              <a:rPr lang="zh-CN" altLang="en-US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0" dirty="0">
              <a:solidFill>
                <a:srgbClr val="595959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 err="1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na_position</a:t>
            </a:r>
            <a:r>
              <a:rPr lang="zh-CN" altLang="en-US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1800" kern="0" dirty="0" err="1">
                <a:solidFill>
                  <a:srgbClr val="1369B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NaN</a:t>
            </a:r>
            <a:r>
              <a:rPr lang="zh-CN" altLang="zh-CN" sz="1800" kern="0" dirty="0">
                <a:solidFill>
                  <a:srgbClr val="1369B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值的位置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，它只有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first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两种取值，默认值为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。若设为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first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，则会将</a:t>
            </a:r>
            <a:r>
              <a:rPr lang="en-US" altLang="zh-CN" sz="1800" kern="0" dirty="0" err="1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NaN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值放在开头；若设为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，则会将</a:t>
            </a:r>
            <a:r>
              <a:rPr lang="en-US" altLang="zh-CN" sz="1800" kern="0" dirty="0" err="1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NaN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值放在最后。</a:t>
            </a:r>
          </a:p>
        </p:txBody>
      </p:sp>
    </p:spTree>
    <p:extLst>
      <p:ext uri="{BB962C8B-B14F-4D97-AF65-F5344CB8AC3E}">
        <p14:creationId xmlns:p14="http://schemas.microsoft.com/office/powerpoint/2010/main" val="47215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10.4.2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按值排序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1732166"/>
            <a:ext cx="95463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若</a:t>
            </a: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sort_values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方法操作的对象是一个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类的对象，则可以根据该对象中一列或多列的值进行排序，不过需要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将一个或多个列的索引传递给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by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才行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781722"/>
            <a:ext cx="9560028" cy="20162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774726" y="3111764"/>
            <a:ext cx="6856431" cy="135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pd.DataFrame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([[0.4, -0.1, -0.3, 0.0], 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         [0.2, 0.6, -0.1, -0.7],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               [0.8, 0.6, -0.5, 0.1]])</a:t>
            </a:r>
          </a:p>
          <a:p>
            <a:pPr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df_obj.sort_values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by=2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9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算术运算与数据对齐</a:t>
            </a:r>
            <a:endParaRPr lang="en-GB" altLang="zh-CN" sz="4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1126654" y="2968089"/>
            <a:ext cx="2232248" cy="923330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10.5</a:t>
            </a:r>
            <a:endParaRPr lang="en-US" altLang="en-GB" sz="5400" b="1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987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Series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13" name="原创设计师QQ598969553          _3"/>
          <p:cNvSpPr/>
          <p:nvPr/>
        </p:nvSpPr>
        <p:spPr>
          <a:xfrm>
            <a:off x="1019175" y="2709714"/>
            <a:ext cx="4590731" cy="2664296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原创设计师QQ598969553          _4"/>
          <p:cNvSpPr/>
          <p:nvPr/>
        </p:nvSpPr>
        <p:spPr>
          <a:xfrm>
            <a:off x="1459786" y="3746576"/>
            <a:ext cx="373736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</a:t>
            </a:r>
            <a:r>
              <a:rPr lang="en-US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Series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的结构和创建方式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，能够通过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Series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类的构造方法创建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Series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类的对象</a:t>
            </a:r>
          </a:p>
        </p:txBody>
      </p:sp>
      <p:sp>
        <p:nvSpPr>
          <p:cNvPr id="16" name="原创设计师QQ598969553          _7"/>
          <p:cNvSpPr txBox="1"/>
          <p:nvPr/>
        </p:nvSpPr>
        <p:spPr>
          <a:xfrm>
            <a:off x="1019176" y="3089692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29076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10.5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算术运算与数据对齐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7" name="原创设计师QQ598969553          _3"/>
          <p:cNvSpPr/>
          <p:nvPr/>
        </p:nvSpPr>
        <p:spPr>
          <a:xfrm>
            <a:off x="1019175" y="2464940"/>
            <a:ext cx="4590731" cy="2405014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原创设计师QQ598969553          _4"/>
          <p:cNvSpPr/>
          <p:nvPr/>
        </p:nvSpPr>
        <p:spPr>
          <a:xfrm>
            <a:off x="1459786" y="3501802"/>
            <a:ext cx="384333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</a:t>
            </a:r>
            <a:r>
              <a:rPr lang="zh-CN" altLang="en-US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算术运算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操作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，能够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通过算术运算符或算术方法实现算术运算操作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" name="原创设计师QQ598969553          _7"/>
          <p:cNvSpPr txBox="1"/>
          <p:nvPr/>
        </p:nvSpPr>
        <p:spPr>
          <a:xfrm>
            <a:off x="1019176" y="2844918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368361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10.5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算术运算与数据对齐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1132220"/>
            <a:ext cx="95463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pandas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中，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类或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类的对象进行算术运算时，会先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将索引相同的数据按位置对齐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，对齐以后再进行相应的运算，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没有对齐的位置会用</a:t>
            </a:r>
            <a:r>
              <a:rPr lang="en-US" altLang="zh-CN" sz="20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NaN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进行补齐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2277666"/>
            <a:ext cx="3079308" cy="1761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414686" y="2469888"/>
            <a:ext cx="2952328" cy="136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obj_one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pd.Series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(range(10, 13),index=range(3)) 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obj_one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4528066" y="2277666"/>
            <a:ext cx="3079308" cy="1761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4655046" y="2480276"/>
            <a:ext cx="2952328" cy="135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obj_two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pd.Series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(range(20, 25), index=range(5))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obj_two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7768426" y="2277666"/>
            <a:ext cx="3079308" cy="1761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7895406" y="2952814"/>
            <a:ext cx="2952328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obj_one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+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obj_two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10656" y="4405310"/>
            <a:ext cx="1433406" cy="13415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0    10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1    11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2    12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dtype</a:t>
            </a: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: int64</a:t>
            </a:r>
            <a:endParaRPr lang="zh-CN" altLang="en-US" sz="16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5732370" y="3838795"/>
            <a:ext cx="522061" cy="566515"/>
          </a:xfrm>
          <a:prstGeom prst="downArrow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276697" y="4398165"/>
            <a:ext cx="1433406" cy="1981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0    20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1    21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2    22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3    23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4    24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dtype</a:t>
            </a: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: int32</a:t>
            </a:r>
            <a:endParaRPr lang="zh-CN" altLang="en-US" sz="16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2566329" y="3838795"/>
            <a:ext cx="522061" cy="566515"/>
          </a:xfrm>
          <a:prstGeom prst="downArrow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8898410" y="3838795"/>
            <a:ext cx="522061" cy="566515"/>
          </a:xfrm>
          <a:prstGeom prst="downArrow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340946" y="4398164"/>
            <a:ext cx="1636987" cy="1981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0    30.0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1    32.0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2    34.0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3     </a:t>
            </a:r>
            <a:r>
              <a:rPr lang="en-US" altLang="zh-CN" sz="1600" b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NaN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4     </a:t>
            </a:r>
            <a:r>
              <a:rPr lang="en-US" altLang="zh-CN" sz="1600" b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NaN</a:t>
            </a:r>
            <a:endParaRPr lang="zh-CN" altLang="zh-CN" sz="16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dtype</a:t>
            </a:r>
            <a:r>
              <a:rPr lang="en-US" altLang="zh-CN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: float64</a:t>
            </a:r>
            <a:endParaRPr lang="zh-CN" altLang="en-US" sz="16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10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10.5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算术运算与数据对齐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788391" y="2020118"/>
            <a:ext cx="8676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如果希望不使用</a:t>
            </a:r>
            <a:r>
              <a:rPr lang="en-US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NAN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补齐，则可以在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add()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方法时给</a:t>
            </a:r>
            <a:r>
              <a:rPr lang="en-US" altLang="zh-CN" sz="2000" kern="0" dirty="0" err="1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fill_value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参数传值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000" kern="0" dirty="0" err="1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fill_value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将会使用对象中存在的数据进行补充</a:t>
            </a:r>
            <a:r>
              <a:rPr lang="zh-CN" altLang="en-US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2000" kern="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774726" y="3165564"/>
            <a:ext cx="8690227" cy="984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2062758" y="3457472"/>
            <a:ext cx="5273619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obj_one.add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obj_two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 b="1" dirty="0" err="1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fill_value</a:t>
            </a:r>
            <a:r>
              <a:rPr lang="en-US" altLang="zh-CN" sz="1800" b="1" dirty="0">
                <a:solidFill>
                  <a:srgbClr val="1369B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=0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 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854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统计计算与描述</a:t>
            </a:r>
            <a:endParaRPr lang="en-GB" altLang="zh-CN" sz="4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1126654" y="2968089"/>
            <a:ext cx="2232248" cy="923330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10.6</a:t>
            </a:r>
            <a:endParaRPr lang="en-US" altLang="en-GB" sz="5400" b="1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250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10.6.1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统计计算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7" name="原创设计师QQ598969553          _3"/>
          <p:cNvSpPr/>
          <p:nvPr/>
        </p:nvSpPr>
        <p:spPr>
          <a:xfrm>
            <a:off x="1019175" y="2464940"/>
            <a:ext cx="4590731" cy="2693046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原创设计师QQ598969553          _4"/>
          <p:cNvSpPr/>
          <p:nvPr/>
        </p:nvSpPr>
        <p:spPr>
          <a:xfrm>
            <a:off x="1459786" y="3501802"/>
            <a:ext cx="384333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统计计算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的方式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，能够通过统计方法对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中的数据进行统计计算</a:t>
            </a:r>
          </a:p>
        </p:txBody>
      </p:sp>
      <p:sp>
        <p:nvSpPr>
          <p:cNvPr id="9" name="原创设计师QQ598969553          _7"/>
          <p:cNvSpPr txBox="1"/>
          <p:nvPr/>
        </p:nvSpPr>
        <p:spPr>
          <a:xfrm>
            <a:off x="1019176" y="2844918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10015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10.6.1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统计计算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7"/>
            <a:ext cx="2514632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统计计算方法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102992"/>
              </p:ext>
            </p:extLst>
          </p:nvPr>
        </p:nvGraphicFramePr>
        <p:xfrm>
          <a:off x="1414686" y="2349673"/>
          <a:ext cx="9361039" cy="381642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071027">
                  <a:extLst>
                    <a:ext uri="{9D8B030D-6E8A-4147-A177-3AD203B41FA5}">
                      <a16:colId xmlns:a16="http://schemas.microsoft.com/office/drawing/2014/main" val="1345553933"/>
                    </a:ext>
                  </a:extLst>
                </a:gridCol>
                <a:gridCol w="7290012">
                  <a:extLst>
                    <a:ext uri="{9D8B030D-6E8A-4147-A177-3AD203B41FA5}">
                      <a16:colId xmlns:a16="http://schemas.microsoft.com/office/drawing/2014/main" val="1515813387"/>
                    </a:ext>
                  </a:extLst>
                </a:gridCol>
              </a:tblGrid>
              <a:tr h="477053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方法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7052343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sum()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计算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和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6109380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mean()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计算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平均值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5096867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median()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计算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中位数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9291200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max()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min()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计算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最大值和最小值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6652685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idxmax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()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计算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最大索引值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7339913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idxmin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()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计算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最小索引值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3365546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count()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计算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非</a:t>
                      </a:r>
                      <a:r>
                        <a:rPr lang="en-US" sz="1600" kern="100" dirty="0" err="1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NaN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值的个数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9316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0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10.6.1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统计计算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: 圆角 139">
            <a:extLst>
              <a:ext uri="{FF2B5EF4-FFF2-40B4-BE49-F238E27FC236}">
                <a16:creationId xmlns:a16="http://schemas.microsoft.com/office/drawing/2014/main" id="{18096A58-1789-EEAE-4098-FE0F6DF9454A}"/>
              </a:ext>
            </a:extLst>
          </p:cNvPr>
          <p:cNvSpPr/>
          <p:nvPr/>
        </p:nvSpPr>
        <p:spPr>
          <a:xfrm>
            <a:off x="1276318" y="1406567"/>
            <a:ext cx="2514632" cy="562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统计计算方法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思源宋体 CN" panose="02020400000000000000" pitchFamily="18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48394"/>
              </p:ext>
            </p:extLst>
          </p:nvPr>
        </p:nvGraphicFramePr>
        <p:xfrm>
          <a:off x="1414686" y="2349673"/>
          <a:ext cx="9361039" cy="381642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1345553933"/>
                    </a:ext>
                  </a:extLst>
                </a:gridCol>
                <a:gridCol w="6696743">
                  <a:extLst>
                    <a:ext uri="{9D8B030D-6E8A-4147-A177-3AD203B41FA5}">
                      <a16:colId xmlns:a16="http://schemas.microsoft.com/office/drawing/2014/main" val="1515813387"/>
                    </a:ext>
                  </a:extLst>
                </a:gridCol>
              </a:tblGrid>
              <a:tr h="477053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方法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7052343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()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计算样本值的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方差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6109380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std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()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计算样本值的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标准差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5096867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skew()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计算样本值的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偏度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（三阶矩）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9291200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kurt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()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计算样本值的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峰度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（四阶矩）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6652685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cumsum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()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计算样本值的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累</a:t>
                      </a:r>
                      <a:r>
                        <a:rPr lang="zh-CN" altLang="en-US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加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和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7339913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cummin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()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600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cummax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()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计算样本值的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累积最小值</a:t>
                      </a: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累积最大值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3365546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cumprod</a:t>
                      </a:r>
                      <a:r>
                        <a:rPr lang="en-US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()</a:t>
                      </a:r>
                      <a:endParaRPr lang="zh-CN" sz="160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266700" algn="l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计算样本值的</a:t>
                      </a:r>
                      <a:r>
                        <a:rPr lang="zh-CN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累</a:t>
                      </a:r>
                      <a:r>
                        <a:rPr lang="zh-CN" altLang="en-US" sz="1600" kern="100" dirty="0">
                          <a:solidFill>
                            <a:srgbClr val="1369B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乘积</a:t>
                      </a:r>
                      <a:endParaRPr lang="zh-CN" sz="1600" kern="100" dirty="0">
                        <a:solidFill>
                          <a:srgbClr val="1369B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9316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75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10.6.2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统计描述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1363" y="857056"/>
            <a:ext cx="5638800" cy="5638800"/>
          </a:xfrm>
          <a:prstGeom prst="rect">
            <a:avLst/>
          </a:prstGeom>
        </p:spPr>
      </p:pic>
      <p:sp>
        <p:nvSpPr>
          <p:cNvPr id="7" name="原创设计师QQ598969553          _3"/>
          <p:cNvSpPr/>
          <p:nvPr/>
        </p:nvSpPr>
        <p:spPr>
          <a:xfrm>
            <a:off x="1019175" y="2464940"/>
            <a:ext cx="4590731" cy="2693046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原创设计师QQ598969553          _4"/>
          <p:cNvSpPr/>
          <p:nvPr/>
        </p:nvSpPr>
        <p:spPr>
          <a:xfrm>
            <a:off x="1459786" y="3501802"/>
            <a:ext cx="384333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掌握统计描述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的方式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，能够通过</a:t>
            </a:r>
            <a:r>
              <a:rPr lang="en-US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describe()</a:t>
            </a: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描述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类的对象的统计指标</a:t>
            </a:r>
          </a:p>
        </p:txBody>
      </p:sp>
      <p:sp>
        <p:nvSpPr>
          <p:cNvPr id="9" name="原创设计师QQ598969553          _7"/>
          <p:cNvSpPr txBox="1"/>
          <p:nvPr/>
        </p:nvSpPr>
        <p:spPr>
          <a:xfrm>
            <a:off x="1019176" y="2844918"/>
            <a:ext cx="459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20271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0" y="266995"/>
            <a:ext cx="4159427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10.6.2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统计描述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1BFBFC-8168-1953-8181-1D9657228AA6}"/>
              </a:ext>
            </a:extLst>
          </p:cNvPr>
          <p:cNvSpPr txBox="1"/>
          <p:nvPr/>
        </p:nvSpPr>
        <p:spPr>
          <a:xfrm>
            <a:off x="1301370" y="1558533"/>
            <a:ext cx="9546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如果希望一次性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描述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类或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类对象的多个统计指标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，比如平均值、最大值、最小值、求和等，则我们可以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  <a:r>
              <a:rPr lang="en-US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describe()</a:t>
            </a:r>
            <a:r>
              <a:rPr lang="zh-CN" altLang="zh-CN" sz="2000" kern="0" dirty="0">
                <a:solidFill>
                  <a:srgbClr val="1369B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方法实现</a:t>
            </a:r>
            <a:r>
              <a:rPr lang="zh-CN" altLang="zh-CN" sz="2000" kern="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，而不用逐个调用各个统计计算方法计算。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1CAA81-0507-65DC-AD31-AFCAEBF8588E}"/>
              </a:ext>
            </a:extLst>
          </p:cNvPr>
          <p:cNvSpPr/>
          <p:nvPr/>
        </p:nvSpPr>
        <p:spPr>
          <a:xfrm>
            <a:off x="1287706" y="3069754"/>
            <a:ext cx="9560028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D8D8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F3DCC8-58F8-42D9-C2A9-18C2C694DAF0}"/>
              </a:ext>
            </a:extLst>
          </p:cNvPr>
          <p:cNvSpPr txBox="1"/>
          <p:nvPr/>
        </p:nvSpPr>
        <p:spPr>
          <a:xfrm>
            <a:off x="1471023" y="3296280"/>
            <a:ext cx="9207057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describe(percentiles=None, include=None, exclude=None)</a:t>
            </a:r>
            <a:endParaRPr lang="zh-CN" altLang="zh-CN" sz="18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0A659E-D95A-F0D1-47BF-28CAA877788D}"/>
              </a:ext>
            </a:extLst>
          </p:cNvPr>
          <p:cNvSpPr txBox="1"/>
          <p:nvPr/>
        </p:nvSpPr>
        <p:spPr>
          <a:xfrm>
            <a:off x="1301370" y="3967743"/>
            <a:ext cx="95463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percentiles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：表示</a:t>
            </a:r>
            <a:r>
              <a:rPr lang="zh-CN" altLang="zh-CN" sz="1800" kern="0" dirty="0">
                <a:solidFill>
                  <a:srgbClr val="1369B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结果包含的百分数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，位于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[0,1]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之间。若不设置该参数，则默认为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[0.25,0.5,0.75]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，即展示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25%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50%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75%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分位数。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include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：表示结果中包含数据类型的</a:t>
            </a:r>
            <a:r>
              <a:rPr lang="zh-CN" altLang="zh-CN" sz="1800" kern="0" dirty="0">
                <a:solidFill>
                  <a:srgbClr val="1369B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白名单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，默认为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None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lvl="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exclude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：表示结果中忽略数据类型的</a:t>
            </a:r>
            <a:r>
              <a:rPr lang="zh-CN" altLang="zh-CN" sz="1800" kern="0" dirty="0">
                <a:solidFill>
                  <a:srgbClr val="1369B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黑名单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，默认为</a:t>
            </a:r>
            <a:r>
              <a:rPr lang="en-US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None</a:t>
            </a:r>
            <a:r>
              <a:rPr lang="zh-CN" altLang="zh-CN" sz="1800" kern="0" dirty="0">
                <a:solidFill>
                  <a:srgbClr val="59595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2501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分层索引操作</a:t>
            </a:r>
            <a:endParaRPr lang="en-GB" altLang="zh-CN" sz="4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1126654" y="2968089"/>
            <a:ext cx="2232248" cy="923330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10.7</a:t>
            </a:r>
            <a:endParaRPr lang="en-US" altLang="en-GB" sz="5400" b="1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428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3f15e6573a385e41c33bb97e7105a62faa5c484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ud0ofpxa">
      <a:majorFont>
        <a:latin typeface="字魂105号-简雅黑"/>
        <a:ea typeface="字魂105号-简雅黑"/>
        <a:cs typeface=""/>
      </a:majorFont>
      <a:minorFont>
        <a:latin typeface="字魂105号-简雅黑"/>
        <a:ea typeface="字魂105号-简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3306</TotalTime>
  <Words>9755</Words>
  <Application>Microsoft Office PowerPoint</Application>
  <PresentationFormat>自定义</PresentationFormat>
  <Paragraphs>941</Paragraphs>
  <Slides>125</Slides>
  <Notes>125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125</vt:i4>
      </vt:variant>
    </vt:vector>
  </HeadingPairs>
  <TitlesOfParts>
    <vt:vector size="140" baseType="lpstr">
      <vt:lpstr>Source Han Sans K Bold</vt:lpstr>
      <vt:lpstr>黑体</vt:lpstr>
      <vt:lpstr>思源黑体 CN Medium</vt:lpstr>
      <vt:lpstr>思源宋体 CN</vt:lpstr>
      <vt:lpstr>宋体</vt:lpstr>
      <vt:lpstr>微软雅黑</vt:lpstr>
      <vt:lpstr>微软雅黑</vt:lpstr>
      <vt:lpstr>字魂105号-简雅黑</vt:lpstr>
      <vt:lpstr>Arial</vt:lpstr>
      <vt:lpstr>Calibri</vt:lpstr>
      <vt:lpstr>Courier New</vt:lpstr>
      <vt:lpstr>Times New Roman</vt:lpstr>
      <vt:lpstr>Wingdings</vt:lpstr>
      <vt:lpstr>webwppDefTheme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蓝白商务述职报告工作总结ppt模板</dc:title>
  <dc:creator>常董</dc:creator>
  <cp:lastModifiedBy>Administrator</cp:lastModifiedBy>
  <cp:revision>2895</cp:revision>
  <dcterms:created xsi:type="dcterms:W3CDTF">2020-11-11T09:29:40Z</dcterms:created>
  <dcterms:modified xsi:type="dcterms:W3CDTF">2024-03-21T00:51:37Z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